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110">
          <p15:clr>
            <a:srgbClr val="A4A3A4"/>
          </p15:clr>
        </p15:guide>
        <p15:guide id="2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9246019B-B764-43DB-94CC-6A69603738D5}">
  <a:tblStyle styleId="{9246019B-B764-43DB-94CC-6A69603738D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110" orient="horz"/>
        <p:guide pos="546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uota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olo e testo verticale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olo e testo vertical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titolo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olo e contenuto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stazione sezione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ue contenuti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fronto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lo titolo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uto con didascalia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magine con didascalia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249100" y="4875436"/>
            <a:ext cx="882047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Sustainable University Mobility Plan – SUMP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323528" y="5460211"/>
            <a:ext cx="835216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Ing. Maria Rosaria Saporito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"/>
          <p:cNvSpPr txBox="1"/>
          <p:nvPr/>
        </p:nvSpPr>
        <p:spPr>
          <a:xfrm>
            <a:off x="168939" y="1178749"/>
            <a:ext cx="2447366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800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Mezzo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800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principale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800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dello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800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spostamento </a:t>
            </a:r>
            <a:endParaRPr/>
          </a:p>
        </p:txBody>
      </p:sp>
      <p:grpSp>
        <p:nvGrpSpPr>
          <p:cNvPr id="196" name="Google Shape;196;p22"/>
          <p:cNvGrpSpPr/>
          <p:nvPr/>
        </p:nvGrpSpPr>
        <p:grpSpPr>
          <a:xfrm>
            <a:off x="2330605" y="5926163"/>
            <a:ext cx="6556916" cy="742266"/>
            <a:chOff x="2330605" y="5926163"/>
            <a:chExt cx="6556916" cy="742266"/>
          </a:xfrm>
        </p:grpSpPr>
        <p:pic>
          <p:nvPicPr>
            <p:cNvPr id="197" name="Google Shape;197;p22"/>
            <p:cNvPicPr preferRelativeResize="0"/>
            <p:nvPr/>
          </p:nvPicPr>
          <p:blipFill rotWithShape="1">
            <a:blip r:embed="rId4">
              <a:alphaModFix/>
            </a:blip>
            <a:srcRect b="12562" l="4615" r="79653" t="0"/>
            <a:stretch/>
          </p:blipFill>
          <p:spPr>
            <a:xfrm>
              <a:off x="2330605" y="5926163"/>
              <a:ext cx="1438507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2"/>
            <p:cNvPicPr preferRelativeResize="0"/>
            <p:nvPr/>
          </p:nvPicPr>
          <p:blipFill rotWithShape="1">
            <a:blip r:embed="rId4">
              <a:alphaModFix/>
            </a:blip>
            <a:srcRect b="12562" l="21689" r="62579" t="0"/>
            <a:stretch/>
          </p:blipFill>
          <p:spPr>
            <a:xfrm>
              <a:off x="3654239" y="5926163"/>
              <a:ext cx="1438507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2"/>
            <p:cNvPicPr preferRelativeResize="0"/>
            <p:nvPr/>
          </p:nvPicPr>
          <p:blipFill rotWithShape="1">
            <a:blip r:embed="rId4">
              <a:alphaModFix/>
            </a:blip>
            <a:srcRect b="12562" l="47804" r="36463" t="0"/>
            <a:stretch/>
          </p:blipFill>
          <p:spPr>
            <a:xfrm>
              <a:off x="5056176" y="5926163"/>
              <a:ext cx="1438507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2"/>
            <p:cNvPicPr preferRelativeResize="0"/>
            <p:nvPr/>
          </p:nvPicPr>
          <p:blipFill rotWithShape="1">
            <a:blip r:embed="rId4">
              <a:alphaModFix/>
            </a:blip>
            <a:srcRect b="12562" l="81248" r="3873" t="0"/>
            <a:stretch/>
          </p:blipFill>
          <p:spPr>
            <a:xfrm>
              <a:off x="7527072" y="5926163"/>
              <a:ext cx="1360449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22"/>
            <p:cNvPicPr preferRelativeResize="0"/>
            <p:nvPr/>
          </p:nvPicPr>
          <p:blipFill rotWithShape="1">
            <a:blip r:embed="rId4">
              <a:alphaModFix/>
            </a:blip>
            <a:srcRect b="12562" l="63469" r="17133" t="0"/>
            <a:stretch/>
          </p:blipFill>
          <p:spPr>
            <a:xfrm>
              <a:off x="6266985" y="5926163"/>
              <a:ext cx="1773701" cy="74226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2" name="Google Shape;202;p22"/>
          <p:cNvPicPr preferRelativeResize="0"/>
          <p:nvPr/>
        </p:nvPicPr>
        <p:blipFill rotWithShape="1">
          <a:blip r:embed="rId5">
            <a:alphaModFix/>
          </a:blip>
          <a:srcRect b="0" l="0" r="0" t="14607"/>
          <a:stretch/>
        </p:blipFill>
        <p:spPr>
          <a:xfrm>
            <a:off x="2509284" y="1178749"/>
            <a:ext cx="6581553" cy="4264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"/>
          <p:cNvSpPr txBox="1"/>
          <p:nvPr/>
        </p:nvSpPr>
        <p:spPr>
          <a:xfrm>
            <a:off x="253999" y="977116"/>
            <a:ext cx="863600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800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Caratteristiche degli spostamenti in Automobile</a:t>
            </a:r>
            <a:endParaRPr/>
          </a:p>
        </p:txBody>
      </p:sp>
      <p:grpSp>
        <p:nvGrpSpPr>
          <p:cNvPr id="208" name="Google Shape;208;p23"/>
          <p:cNvGrpSpPr/>
          <p:nvPr/>
        </p:nvGrpSpPr>
        <p:grpSpPr>
          <a:xfrm>
            <a:off x="2330605" y="5926163"/>
            <a:ext cx="6556916" cy="742266"/>
            <a:chOff x="2330605" y="5926163"/>
            <a:chExt cx="6556916" cy="742266"/>
          </a:xfrm>
        </p:grpSpPr>
        <p:pic>
          <p:nvPicPr>
            <p:cNvPr id="209" name="Google Shape;209;p23"/>
            <p:cNvPicPr preferRelativeResize="0"/>
            <p:nvPr/>
          </p:nvPicPr>
          <p:blipFill rotWithShape="1">
            <a:blip r:embed="rId4">
              <a:alphaModFix/>
            </a:blip>
            <a:srcRect b="12562" l="4615" r="79653" t="0"/>
            <a:stretch/>
          </p:blipFill>
          <p:spPr>
            <a:xfrm>
              <a:off x="2330605" y="5926163"/>
              <a:ext cx="1438507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23"/>
            <p:cNvPicPr preferRelativeResize="0"/>
            <p:nvPr/>
          </p:nvPicPr>
          <p:blipFill rotWithShape="1">
            <a:blip r:embed="rId4">
              <a:alphaModFix/>
            </a:blip>
            <a:srcRect b="12562" l="21689" r="62579" t="0"/>
            <a:stretch/>
          </p:blipFill>
          <p:spPr>
            <a:xfrm>
              <a:off x="3654239" y="5926163"/>
              <a:ext cx="1438507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23"/>
            <p:cNvPicPr preferRelativeResize="0"/>
            <p:nvPr/>
          </p:nvPicPr>
          <p:blipFill rotWithShape="1">
            <a:blip r:embed="rId4">
              <a:alphaModFix/>
            </a:blip>
            <a:srcRect b="12562" l="47804" r="36463" t="0"/>
            <a:stretch/>
          </p:blipFill>
          <p:spPr>
            <a:xfrm>
              <a:off x="5056176" y="5926163"/>
              <a:ext cx="1438507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23"/>
            <p:cNvPicPr preferRelativeResize="0"/>
            <p:nvPr/>
          </p:nvPicPr>
          <p:blipFill rotWithShape="1">
            <a:blip r:embed="rId4">
              <a:alphaModFix/>
            </a:blip>
            <a:srcRect b="12562" l="81248" r="3873" t="0"/>
            <a:stretch/>
          </p:blipFill>
          <p:spPr>
            <a:xfrm>
              <a:off x="7527072" y="5926163"/>
              <a:ext cx="1360449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23"/>
            <p:cNvPicPr preferRelativeResize="0"/>
            <p:nvPr/>
          </p:nvPicPr>
          <p:blipFill rotWithShape="1">
            <a:blip r:embed="rId4">
              <a:alphaModFix/>
            </a:blip>
            <a:srcRect b="12562" l="63469" r="17133" t="0"/>
            <a:stretch/>
          </p:blipFill>
          <p:spPr>
            <a:xfrm>
              <a:off x="6266985" y="5926163"/>
              <a:ext cx="1773701" cy="7422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4" name="Google Shape;214;p23"/>
          <p:cNvSpPr txBox="1"/>
          <p:nvPr/>
        </p:nvSpPr>
        <p:spPr>
          <a:xfrm>
            <a:off x="253999" y="1500336"/>
            <a:ext cx="8398392" cy="4317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2035"/>
              <a:buFont typeface="Arial"/>
              <a:buNone/>
            </a:pPr>
            <a:r>
              <a:rPr lang="it-IT" sz="2035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Studenti: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164194"/>
              </a:buClr>
              <a:buSzPts val="2035"/>
              <a:buFont typeface="Arial"/>
              <a:buChar char="-"/>
            </a:pPr>
            <a:r>
              <a:rPr lang="it-IT" sz="2035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Prevalentemente viaggiano da soli (come gli utilizzatori della moto);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164194"/>
              </a:buClr>
              <a:buSzPts val="2035"/>
              <a:buFont typeface="Arial"/>
              <a:buChar char="-"/>
            </a:pPr>
            <a:r>
              <a:rPr lang="it-IT" sz="2035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Auto intestata a familiari;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164194"/>
              </a:buClr>
              <a:buSzPts val="2035"/>
              <a:buFont typeface="Arial"/>
              <a:buChar char="-"/>
            </a:pPr>
            <a:r>
              <a:rPr lang="it-IT" sz="2035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Cercano parcheggio libero in strada non preoccupandosi molto della sosta (circa la metà).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2035"/>
              <a:buFont typeface="Arial"/>
              <a:buNone/>
            </a:pPr>
            <a:r>
              <a:rPr lang="it-IT" sz="2035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Personale: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164194"/>
              </a:buClr>
              <a:buSzPts val="2035"/>
              <a:buFont typeface="Arial"/>
              <a:buChar char="-"/>
            </a:pPr>
            <a:r>
              <a:rPr lang="it-IT" sz="2035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Prevalentemente viaggiano da soli (come gli utilizzatori della moto);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164194"/>
              </a:buClr>
              <a:buSzPts val="2035"/>
              <a:buFont typeface="Arial"/>
              <a:buChar char="-"/>
            </a:pPr>
            <a:r>
              <a:rPr lang="it-IT" sz="2035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Auto propria;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164194"/>
              </a:buClr>
              <a:buSzPts val="2035"/>
              <a:buFont typeface="Arial"/>
              <a:buChar char="-"/>
            </a:pPr>
            <a:r>
              <a:rPr lang="it-IT" sz="2035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Parcheggiano in sede e su strada (% circa uguali);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"/>
          <p:cNvSpPr txBox="1"/>
          <p:nvPr/>
        </p:nvSpPr>
        <p:spPr>
          <a:xfrm>
            <a:off x="253999" y="977116"/>
            <a:ext cx="8636001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800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Caratteristiche degli spostamenti in bicicletta e mezzi pubblici</a:t>
            </a:r>
            <a:endParaRPr/>
          </a:p>
        </p:txBody>
      </p:sp>
      <p:grpSp>
        <p:nvGrpSpPr>
          <p:cNvPr id="220" name="Google Shape;220;p24"/>
          <p:cNvGrpSpPr/>
          <p:nvPr/>
        </p:nvGrpSpPr>
        <p:grpSpPr>
          <a:xfrm>
            <a:off x="2330605" y="5926163"/>
            <a:ext cx="6556916" cy="742266"/>
            <a:chOff x="2330605" y="5926163"/>
            <a:chExt cx="6556916" cy="742266"/>
          </a:xfrm>
        </p:grpSpPr>
        <p:pic>
          <p:nvPicPr>
            <p:cNvPr id="221" name="Google Shape;221;p24"/>
            <p:cNvPicPr preferRelativeResize="0"/>
            <p:nvPr/>
          </p:nvPicPr>
          <p:blipFill rotWithShape="1">
            <a:blip r:embed="rId4">
              <a:alphaModFix/>
            </a:blip>
            <a:srcRect b="12562" l="4615" r="79653" t="0"/>
            <a:stretch/>
          </p:blipFill>
          <p:spPr>
            <a:xfrm>
              <a:off x="2330605" y="5926163"/>
              <a:ext cx="1438507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24"/>
            <p:cNvPicPr preferRelativeResize="0"/>
            <p:nvPr/>
          </p:nvPicPr>
          <p:blipFill rotWithShape="1">
            <a:blip r:embed="rId4">
              <a:alphaModFix/>
            </a:blip>
            <a:srcRect b="12562" l="21689" r="62579" t="0"/>
            <a:stretch/>
          </p:blipFill>
          <p:spPr>
            <a:xfrm>
              <a:off x="3654239" y="5926163"/>
              <a:ext cx="1438507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24"/>
            <p:cNvPicPr preferRelativeResize="0"/>
            <p:nvPr/>
          </p:nvPicPr>
          <p:blipFill rotWithShape="1">
            <a:blip r:embed="rId4">
              <a:alphaModFix/>
            </a:blip>
            <a:srcRect b="12562" l="47804" r="36463" t="0"/>
            <a:stretch/>
          </p:blipFill>
          <p:spPr>
            <a:xfrm>
              <a:off x="5056176" y="5926163"/>
              <a:ext cx="1438507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24"/>
            <p:cNvPicPr preferRelativeResize="0"/>
            <p:nvPr/>
          </p:nvPicPr>
          <p:blipFill rotWithShape="1">
            <a:blip r:embed="rId4">
              <a:alphaModFix/>
            </a:blip>
            <a:srcRect b="12562" l="81248" r="3873" t="0"/>
            <a:stretch/>
          </p:blipFill>
          <p:spPr>
            <a:xfrm>
              <a:off x="7527072" y="5926163"/>
              <a:ext cx="1360449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Google Shape;225;p24"/>
            <p:cNvPicPr preferRelativeResize="0"/>
            <p:nvPr/>
          </p:nvPicPr>
          <p:blipFill rotWithShape="1">
            <a:blip r:embed="rId4">
              <a:alphaModFix/>
            </a:blip>
            <a:srcRect b="12562" l="63469" r="17133" t="0"/>
            <a:stretch/>
          </p:blipFill>
          <p:spPr>
            <a:xfrm>
              <a:off x="6266985" y="5926163"/>
              <a:ext cx="1773701" cy="7422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6" name="Google Shape;226;p24"/>
          <p:cNvSpPr txBox="1"/>
          <p:nvPr/>
        </p:nvSpPr>
        <p:spPr>
          <a:xfrm>
            <a:off x="253999" y="1993881"/>
            <a:ext cx="8398392" cy="3568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2200"/>
              <a:buFont typeface="Arial"/>
              <a:buChar char="-"/>
            </a:pPr>
            <a:r>
              <a:rPr lang="it-IT" sz="2200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Tra gli studenti utilizzatori della bicicletta pochissimi hanno acquistato una bicicletta pieghevole o elettriche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2200"/>
              <a:buFont typeface="Arial"/>
              <a:buChar char="-"/>
            </a:pPr>
            <a:r>
              <a:rPr lang="it-IT" sz="2200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Sale di poco la % del personale che è passato dalla bicicletta normale a quelle più facilmente trasportabili o elettriche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2200"/>
              <a:buFont typeface="Arial"/>
              <a:buChar char="-"/>
            </a:pPr>
            <a:r>
              <a:rPr lang="it-IT" sz="2200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Per bus/metro/treno, in entrambe i casi, molti sono i possessori di abbonamenti annuali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2200"/>
              <a:buFont typeface="Arial"/>
              <a:buChar char="-"/>
            </a:pPr>
            <a:r>
              <a:rPr lang="it-IT" sz="2200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Molti ignorano di poter usufruire di agevolazioni tariffarie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5"/>
          <p:cNvSpPr txBox="1"/>
          <p:nvPr/>
        </p:nvSpPr>
        <p:spPr>
          <a:xfrm>
            <a:off x="253999" y="977116"/>
            <a:ext cx="863600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800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Difficoltà negli spostamenti</a:t>
            </a:r>
            <a:endParaRPr/>
          </a:p>
        </p:txBody>
      </p:sp>
      <p:grpSp>
        <p:nvGrpSpPr>
          <p:cNvPr id="232" name="Google Shape;232;p25"/>
          <p:cNvGrpSpPr/>
          <p:nvPr/>
        </p:nvGrpSpPr>
        <p:grpSpPr>
          <a:xfrm>
            <a:off x="2330605" y="5926163"/>
            <a:ext cx="6556916" cy="742266"/>
            <a:chOff x="2330605" y="5926163"/>
            <a:chExt cx="6556916" cy="742266"/>
          </a:xfrm>
        </p:grpSpPr>
        <p:pic>
          <p:nvPicPr>
            <p:cNvPr id="233" name="Google Shape;233;p25"/>
            <p:cNvPicPr preferRelativeResize="0"/>
            <p:nvPr/>
          </p:nvPicPr>
          <p:blipFill rotWithShape="1">
            <a:blip r:embed="rId4">
              <a:alphaModFix/>
            </a:blip>
            <a:srcRect b="12562" l="4615" r="79653" t="0"/>
            <a:stretch/>
          </p:blipFill>
          <p:spPr>
            <a:xfrm>
              <a:off x="2330605" y="5926163"/>
              <a:ext cx="1438507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p25"/>
            <p:cNvPicPr preferRelativeResize="0"/>
            <p:nvPr/>
          </p:nvPicPr>
          <p:blipFill rotWithShape="1">
            <a:blip r:embed="rId4">
              <a:alphaModFix/>
            </a:blip>
            <a:srcRect b="12562" l="21689" r="62579" t="0"/>
            <a:stretch/>
          </p:blipFill>
          <p:spPr>
            <a:xfrm>
              <a:off x="3654239" y="5926163"/>
              <a:ext cx="1438507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25"/>
            <p:cNvPicPr preferRelativeResize="0"/>
            <p:nvPr/>
          </p:nvPicPr>
          <p:blipFill rotWithShape="1">
            <a:blip r:embed="rId4">
              <a:alphaModFix/>
            </a:blip>
            <a:srcRect b="12562" l="47804" r="36463" t="0"/>
            <a:stretch/>
          </p:blipFill>
          <p:spPr>
            <a:xfrm>
              <a:off x="5056176" y="5926163"/>
              <a:ext cx="1438507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25"/>
            <p:cNvPicPr preferRelativeResize="0"/>
            <p:nvPr/>
          </p:nvPicPr>
          <p:blipFill rotWithShape="1">
            <a:blip r:embed="rId4">
              <a:alphaModFix/>
            </a:blip>
            <a:srcRect b="12562" l="81248" r="3873" t="0"/>
            <a:stretch/>
          </p:blipFill>
          <p:spPr>
            <a:xfrm>
              <a:off x="7527072" y="5926163"/>
              <a:ext cx="1360449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25"/>
            <p:cNvPicPr preferRelativeResize="0"/>
            <p:nvPr/>
          </p:nvPicPr>
          <p:blipFill rotWithShape="1">
            <a:blip r:embed="rId4">
              <a:alphaModFix/>
            </a:blip>
            <a:srcRect b="12562" l="63469" r="17133" t="0"/>
            <a:stretch/>
          </p:blipFill>
          <p:spPr>
            <a:xfrm>
              <a:off x="6266985" y="5926163"/>
              <a:ext cx="1773701" cy="7422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8" name="Google Shape;238;p25"/>
          <p:cNvSpPr txBox="1"/>
          <p:nvPr/>
        </p:nvSpPr>
        <p:spPr>
          <a:xfrm>
            <a:off x="253999" y="1608582"/>
            <a:ext cx="8398392" cy="4317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2035"/>
              <a:buFont typeface="Arial"/>
              <a:buChar char="-"/>
            </a:pPr>
            <a:r>
              <a:rPr lang="it-IT" sz="2035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Problemi maggiori bicicletta:</a:t>
            </a:r>
            <a:endParaRPr/>
          </a:p>
          <a:p>
            <a:pPr indent="-277813" lvl="0" marL="5429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2035"/>
              <a:buFont typeface="Noto Sans Symbols"/>
              <a:buChar char="▪"/>
            </a:pPr>
            <a:r>
              <a:rPr lang="it-IT" sz="2035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Disponibilità spazi dedicati;</a:t>
            </a:r>
            <a:endParaRPr/>
          </a:p>
          <a:p>
            <a:pPr indent="-277813" lvl="0" marL="5429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2035"/>
              <a:buFont typeface="Noto Sans Symbols"/>
              <a:buChar char="▪"/>
            </a:pPr>
            <a:r>
              <a:rPr lang="it-IT" sz="2035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Sicurezza;</a:t>
            </a:r>
            <a:endParaRPr/>
          </a:p>
          <a:p>
            <a:pPr indent="-277813" lvl="0" marL="5429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2035"/>
              <a:buFont typeface="Noto Sans Symbols"/>
              <a:buChar char="▪"/>
            </a:pPr>
            <a:r>
              <a:rPr lang="it-IT" sz="2035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Presenza percorsi ciclabili dedicati/sicuri.</a:t>
            </a:r>
            <a:endParaRPr/>
          </a:p>
          <a:p>
            <a:pPr indent="-342900" lvl="0" marL="34290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2035"/>
              <a:buFont typeface="Arial"/>
              <a:buChar char="-"/>
            </a:pPr>
            <a:r>
              <a:rPr lang="it-IT" sz="2035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Problemi maggiori TPL:</a:t>
            </a:r>
            <a:endParaRPr/>
          </a:p>
          <a:p>
            <a:pPr indent="-277813" lvl="0" marL="5429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2035"/>
              <a:buFont typeface="Noto Sans Symbols"/>
              <a:buChar char="▪"/>
            </a:pPr>
            <a:r>
              <a:rPr lang="it-IT" sz="2035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Affidabilità;</a:t>
            </a:r>
            <a:endParaRPr/>
          </a:p>
          <a:p>
            <a:pPr indent="-277813" lvl="0" marL="5429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2035"/>
              <a:buFont typeface="Noto Sans Symbols"/>
              <a:buChar char="▪"/>
            </a:pPr>
            <a:r>
              <a:rPr lang="it-IT" sz="2035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Affollamento;</a:t>
            </a:r>
            <a:endParaRPr/>
          </a:p>
          <a:p>
            <a:pPr indent="-277813" lvl="0" marL="5429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2035"/>
              <a:buFont typeface="Noto Sans Symbols"/>
              <a:buChar char="▪"/>
            </a:pPr>
            <a:r>
              <a:rPr lang="it-IT" sz="2035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Sicurezza;</a:t>
            </a:r>
            <a:endParaRPr/>
          </a:p>
          <a:p>
            <a:pPr indent="-277813" lvl="0" marL="5429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2035"/>
              <a:buFont typeface="Noto Sans Symbols"/>
              <a:buChar char="▪"/>
            </a:pPr>
            <a:r>
              <a:rPr lang="it-IT" sz="2035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Assenza di collegamenti diretti.</a:t>
            </a:r>
            <a:endParaRPr/>
          </a:p>
          <a:p>
            <a:pPr indent="-213677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35"/>
              <a:buFont typeface="Noto Sans Symbols"/>
              <a:buNone/>
            </a:pPr>
            <a:r>
              <a:t/>
            </a:r>
            <a:endParaRPr sz="2035">
              <a:solidFill>
                <a:srgbClr val="16419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6"/>
          <p:cNvSpPr txBox="1"/>
          <p:nvPr/>
        </p:nvSpPr>
        <p:spPr>
          <a:xfrm>
            <a:off x="253999" y="977116"/>
            <a:ext cx="863600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800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Studenti - Giudizio su eventuali proposte</a:t>
            </a:r>
            <a:endParaRPr/>
          </a:p>
        </p:txBody>
      </p:sp>
      <p:grpSp>
        <p:nvGrpSpPr>
          <p:cNvPr id="244" name="Google Shape;244;p26"/>
          <p:cNvGrpSpPr/>
          <p:nvPr/>
        </p:nvGrpSpPr>
        <p:grpSpPr>
          <a:xfrm>
            <a:off x="2330605" y="5926163"/>
            <a:ext cx="6556916" cy="742266"/>
            <a:chOff x="2330605" y="5926163"/>
            <a:chExt cx="6556916" cy="742266"/>
          </a:xfrm>
        </p:grpSpPr>
        <p:pic>
          <p:nvPicPr>
            <p:cNvPr id="245" name="Google Shape;245;p26"/>
            <p:cNvPicPr preferRelativeResize="0"/>
            <p:nvPr/>
          </p:nvPicPr>
          <p:blipFill rotWithShape="1">
            <a:blip r:embed="rId4">
              <a:alphaModFix/>
            </a:blip>
            <a:srcRect b="12562" l="4615" r="79653" t="0"/>
            <a:stretch/>
          </p:blipFill>
          <p:spPr>
            <a:xfrm>
              <a:off x="2330605" y="5926163"/>
              <a:ext cx="1438507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26"/>
            <p:cNvPicPr preferRelativeResize="0"/>
            <p:nvPr/>
          </p:nvPicPr>
          <p:blipFill rotWithShape="1">
            <a:blip r:embed="rId4">
              <a:alphaModFix/>
            </a:blip>
            <a:srcRect b="12562" l="21689" r="62579" t="0"/>
            <a:stretch/>
          </p:blipFill>
          <p:spPr>
            <a:xfrm>
              <a:off x="3654239" y="5926163"/>
              <a:ext cx="1438507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26"/>
            <p:cNvPicPr preferRelativeResize="0"/>
            <p:nvPr/>
          </p:nvPicPr>
          <p:blipFill rotWithShape="1">
            <a:blip r:embed="rId4">
              <a:alphaModFix/>
            </a:blip>
            <a:srcRect b="12562" l="47804" r="36463" t="0"/>
            <a:stretch/>
          </p:blipFill>
          <p:spPr>
            <a:xfrm>
              <a:off x="5056176" y="5926163"/>
              <a:ext cx="1438507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26"/>
            <p:cNvPicPr preferRelativeResize="0"/>
            <p:nvPr/>
          </p:nvPicPr>
          <p:blipFill rotWithShape="1">
            <a:blip r:embed="rId4">
              <a:alphaModFix/>
            </a:blip>
            <a:srcRect b="12562" l="81248" r="3873" t="0"/>
            <a:stretch/>
          </p:blipFill>
          <p:spPr>
            <a:xfrm>
              <a:off x="7527072" y="5926163"/>
              <a:ext cx="1360449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9" name="Google Shape;249;p26"/>
            <p:cNvPicPr preferRelativeResize="0"/>
            <p:nvPr/>
          </p:nvPicPr>
          <p:blipFill rotWithShape="1">
            <a:blip r:embed="rId4">
              <a:alphaModFix/>
            </a:blip>
            <a:srcRect b="12562" l="63469" r="17133" t="0"/>
            <a:stretch/>
          </p:blipFill>
          <p:spPr>
            <a:xfrm>
              <a:off x="6266985" y="5926163"/>
              <a:ext cx="1773701" cy="74226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0" name="Google Shape;250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4198" y="1500336"/>
            <a:ext cx="7975601" cy="4141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7"/>
          <p:cNvSpPr txBox="1"/>
          <p:nvPr/>
        </p:nvSpPr>
        <p:spPr>
          <a:xfrm>
            <a:off x="253999" y="977116"/>
            <a:ext cx="863600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800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Personale - Giudizio su eventuali proposte</a:t>
            </a:r>
            <a:endParaRPr/>
          </a:p>
        </p:txBody>
      </p:sp>
      <p:grpSp>
        <p:nvGrpSpPr>
          <p:cNvPr id="256" name="Google Shape;256;p27"/>
          <p:cNvGrpSpPr/>
          <p:nvPr/>
        </p:nvGrpSpPr>
        <p:grpSpPr>
          <a:xfrm>
            <a:off x="2330605" y="5926163"/>
            <a:ext cx="6556916" cy="742266"/>
            <a:chOff x="2330605" y="5926163"/>
            <a:chExt cx="6556916" cy="742266"/>
          </a:xfrm>
        </p:grpSpPr>
        <p:pic>
          <p:nvPicPr>
            <p:cNvPr id="257" name="Google Shape;257;p27"/>
            <p:cNvPicPr preferRelativeResize="0"/>
            <p:nvPr/>
          </p:nvPicPr>
          <p:blipFill rotWithShape="1">
            <a:blip r:embed="rId4">
              <a:alphaModFix/>
            </a:blip>
            <a:srcRect b="12562" l="4615" r="79653" t="0"/>
            <a:stretch/>
          </p:blipFill>
          <p:spPr>
            <a:xfrm>
              <a:off x="2330605" y="5926163"/>
              <a:ext cx="1438507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8" name="Google Shape;258;p27"/>
            <p:cNvPicPr preferRelativeResize="0"/>
            <p:nvPr/>
          </p:nvPicPr>
          <p:blipFill rotWithShape="1">
            <a:blip r:embed="rId4">
              <a:alphaModFix/>
            </a:blip>
            <a:srcRect b="12562" l="21689" r="62579" t="0"/>
            <a:stretch/>
          </p:blipFill>
          <p:spPr>
            <a:xfrm>
              <a:off x="3654239" y="5926163"/>
              <a:ext cx="1438507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" name="Google Shape;259;p27"/>
            <p:cNvPicPr preferRelativeResize="0"/>
            <p:nvPr/>
          </p:nvPicPr>
          <p:blipFill rotWithShape="1">
            <a:blip r:embed="rId4">
              <a:alphaModFix/>
            </a:blip>
            <a:srcRect b="12562" l="47804" r="36463" t="0"/>
            <a:stretch/>
          </p:blipFill>
          <p:spPr>
            <a:xfrm>
              <a:off x="5056176" y="5926163"/>
              <a:ext cx="1438507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p27"/>
            <p:cNvPicPr preferRelativeResize="0"/>
            <p:nvPr/>
          </p:nvPicPr>
          <p:blipFill rotWithShape="1">
            <a:blip r:embed="rId4">
              <a:alphaModFix/>
            </a:blip>
            <a:srcRect b="12562" l="81248" r="3873" t="0"/>
            <a:stretch/>
          </p:blipFill>
          <p:spPr>
            <a:xfrm>
              <a:off x="7527072" y="5926163"/>
              <a:ext cx="1360449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27"/>
            <p:cNvPicPr preferRelativeResize="0"/>
            <p:nvPr/>
          </p:nvPicPr>
          <p:blipFill rotWithShape="1">
            <a:blip r:embed="rId4">
              <a:alphaModFix/>
            </a:blip>
            <a:srcRect b="12562" l="63469" r="17133" t="0"/>
            <a:stretch/>
          </p:blipFill>
          <p:spPr>
            <a:xfrm>
              <a:off x="6266985" y="5926163"/>
              <a:ext cx="1773701" cy="74226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2" name="Google Shape;262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5181" y="1649815"/>
            <a:ext cx="7897704" cy="4057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28"/>
          <p:cNvGrpSpPr/>
          <p:nvPr/>
        </p:nvGrpSpPr>
        <p:grpSpPr>
          <a:xfrm>
            <a:off x="2330605" y="5926163"/>
            <a:ext cx="6556916" cy="742266"/>
            <a:chOff x="2330605" y="5926163"/>
            <a:chExt cx="6556916" cy="742266"/>
          </a:xfrm>
        </p:grpSpPr>
        <p:pic>
          <p:nvPicPr>
            <p:cNvPr id="268" name="Google Shape;268;p28"/>
            <p:cNvPicPr preferRelativeResize="0"/>
            <p:nvPr/>
          </p:nvPicPr>
          <p:blipFill rotWithShape="1">
            <a:blip r:embed="rId4">
              <a:alphaModFix/>
            </a:blip>
            <a:srcRect b="12562" l="4615" r="79653" t="0"/>
            <a:stretch/>
          </p:blipFill>
          <p:spPr>
            <a:xfrm>
              <a:off x="2330605" y="5926163"/>
              <a:ext cx="1438507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28"/>
            <p:cNvPicPr preferRelativeResize="0"/>
            <p:nvPr/>
          </p:nvPicPr>
          <p:blipFill rotWithShape="1">
            <a:blip r:embed="rId4">
              <a:alphaModFix/>
            </a:blip>
            <a:srcRect b="12562" l="21689" r="62579" t="0"/>
            <a:stretch/>
          </p:blipFill>
          <p:spPr>
            <a:xfrm>
              <a:off x="3654239" y="5926163"/>
              <a:ext cx="1438507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" name="Google Shape;270;p28"/>
            <p:cNvPicPr preferRelativeResize="0"/>
            <p:nvPr/>
          </p:nvPicPr>
          <p:blipFill rotWithShape="1">
            <a:blip r:embed="rId4">
              <a:alphaModFix/>
            </a:blip>
            <a:srcRect b="12562" l="47804" r="36463" t="0"/>
            <a:stretch/>
          </p:blipFill>
          <p:spPr>
            <a:xfrm>
              <a:off x="5056176" y="5926163"/>
              <a:ext cx="1438507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Google Shape;271;p28"/>
            <p:cNvPicPr preferRelativeResize="0"/>
            <p:nvPr/>
          </p:nvPicPr>
          <p:blipFill rotWithShape="1">
            <a:blip r:embed="rId4">
              <a:alphaModFix/>
            </a:blip>
            <a:srcRect b="12562" l="81248" r="3873" t="0"/>
            <a:stretch/>
          </p:blipFill>
          <p:spPr>
            <a:xfrm>
              <a:off x="7527072" y="5926163"/>
              <a:ext cx="1360449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2" name="Google Shape;272;p28"/>
            <p:cNvPicPr preferRelativeResize="0"/>
            <p:nvPr/>
          </p:nvPicPr>
          <p:blipFill rotWithShape="1">
            <a:blip r:embed="rId4">
              <a:alphaModFix/>
            </a:blip>
            <a:srcRect b="12562" l="63469" r="17133" t="0"/>
            <a:stretch/>
          </p:blipFill>
          <p:spPr>
            <a:xfrm>
              <a:off x="6266985" y="5926163"/>
              <a:ext cx="1773701" cy="74226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3" name="Google Shape;273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40130" y="953770"/>
            <a:ext cx="4719484" cy="4724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9"/>
          <p:cNvSpPr txBox="1"/>
          <p:nvPr/>
        </p:nvSpPr>
        <p:spPr>
          <a:xfrm flipH="1">
            <a:off x="2540423" y="1871246"/>
            <a:ext cx="48492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Grazie per l’attenzione</a:t>
            </a:r>
            <a:endParaRPr/>
          </a:p>
        </p:txBody>
      </p:sp>
      <p:sp>
        <p:nvSpPr>
          <p:cNvPr id="279" name="Google Shape;279;p29"/>
          <p:cNvSpPr txBox="1"/>
          <p:nvPr/>
        </p:nvSpPr>
        <p:spPr>
          <a:xfrm>
            <a:off x="2689903" y="2568791"/>
            <a:ext cx="3710898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Ing. Maria Rosaria Saporito</a:t>
            </a:r>
            <a:endParaRPr/>
          </a:p>
        </p:txBody>
      </p:sp>
      <p:grpSp>
        <p:nvGrpSpPr>
          <p:cNvPr id="280" name="Google Shape;280;p29"/>
          <p:cNvGrpSpPr/>
          <p:nvPr/>
        </p:nvGrpSpPr>
        <p:grpSpPr>
          <a:xfrm>
            <a:off x="2330605" y="5926163"/>
            <a:ext cx="6556916" cy="742266"/>
            <a:chOff x="2330605" y="5926163"/>
            <a:chExt cx="6556916" cy="742266"/>
          </a:xfrm>
        </p:grpSpPr>
        <p:pic>
          <p:nvPicPr>
            <p:cNvPr id="281" name="Google Shape;281;p29"/>
            <p:cNvPicPr preferRelativeResize="0"/>
            <p:nvPr/>
          </p:nvPicPr>
          <p:blipFill rotWithShape="1">
            <a:blip r:embed="rId4">
              <a:alphaModFix/>
            </a:blip>
            <a:srcRect b="12562" l="4615" r="79653" t="0"/>
            <a:stretch/>
          </p:blipFill>
          <p:spPr>
            <a:xfrm>
              <a:off x="2330605" y="5926163"/>
              <a:ext cx="1438507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2" name="Google Shape;282;p29"/>
            <p:cNvPicPr preferRelativeResize="0"/>
            <p:nvPr/>
          </p:nvPicPr>
          <p:blipFill rotWithShape="1">
            <a:blip r:embed="rId4">
              <a:alphaModFix/>
            </a:blip>
            <a:srcRect b="12562" l="21689" r="62579" t="0"/>
            <a:stretch/>
          </p:blipFill>
          <p:spPr>
            <a:xfrm>
              <a:off x="3654239" y="5926163"/>
              <a:ext cx="1438507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3" name="Google Shape;283;p29"/>
            <p:cNvPicPr preferRelativeResize="0"/>
            <p:nvPr/>
          </p:nvPicPr>
          <p:blipFill rotWithShape="1">
            <a:blip r:embed="rId4">
              <a:alphaModFix/>
            </a:blip>
            <a:srcRect b="12562" l="47804" r="36463" t="0"/>
            <a:stretch/>
          </p:blipFill>
          <p:spPr>
            <a:xfrm>
              <a:off x="5056176" y="5926163"/>
              <a:ext cx="1438507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4" name="Google Shape;284;p29"/>
            <p:cNvPicPr preferRelativeResize="0"/>
            <p:nvPr/>
          </p:nvPicPr>
          <p:blipFill rotWithShape="1">
            <a:blip r:embed="rId4">
              <a:alphaModFix/>
            </a:blip>
            <a:srcRect b="12562" l="81248" r="3873" t="0"/>
            <a:stretch/>
          </p:blipFill>
          <p:spPr>
            <a:xfrm>
              <a:off x="7527072" y="5926163"/>
              <a:ext cx="1360449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29"/>
            <p:cNvPicPr preferRelativeResize="0"/>
            <p:nvPr/>
          </p:nvPicPr>
          <p:blipFill rotWithShape="1">
            <a:blip r:embed="rId4">
              <a:alphaModFix/>
            </a:blip>
            <a:srcRect b="12562" l="63469" r="17133" t="0"/>
            <a:stretch/>
          </p:blipFill>
          <p:spPr>
            <a:xfrm>
              <a:off x="6266985" y="5926163"/>
              <a:ext cx="1773701" cy="7422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6" name="Google Shape;286;p29"/>
          <p:cNvSpPr txBox="1"/>
          <p:nvPr/>
        </p:nvSpPr>
        <p:spPr>
          <a:xfrm>
            <a:off x="520995" y="4247477"/>
            <a:ext cx="732583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Centro di Ricerca per il Trasporto e la Logistica – Sapienza Università di Roma</a:t>
            </a:r>
            <a:endParaRPr/>
          </a:p>
        </p:txBody>
      </p:sp>
      <p:sp>
        <p:nvSpPr>
          <p:cNvPr id="287" name="Google Shape;287;p29"/>
          <p:cNvSpPr txBox="1"/>
          <p:nvPr/>
        </p:nvSpPr>
        <p:spPr>
          <a:xfrm>
            <a:off x="2284769" y="3303589"/>
            <a:ext cx="4837169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mariarosaria.saporito@uniroma1.it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/>
        </p:nvSpPr>
        <p:spPr>
          <a:xfrm>
            <a:off x="251520" y="1340768"/>
            <a:ext cx="302433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Indice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251520" y="2132856"/>
            <a:ext cx="8424168" cy="2462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it-IT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 SUMP </a:t>
            </a:r>
            <a:endParaRPr/>
          </a:p>
          <a:p>
            <a:pPr indent="-203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it-IT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L’indagine di mobilità</a:t>
            </a:r>
            <a:endParaRPr/>
          </a:p>
          <a:p>
            <a:pPr indent="-203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it-IT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Risultati</a:t>
            </a:r>
            <a:endParaRPr/>
          </a:p>
          <a:p>
            <a:pPr indent="-203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it-IT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Linee di indirizzo strategico per favorire la mobilità sostenibile</a:t>
            </a:r>
            <a:endParaRPr/>
          </a:p>
        </p:txBody>
      </p:sp>
      <p:grpSp>
        <p:nvGrpSpPr>
          <p:cNvPr id="96" name="Google Shape;96;p14"/>
          <p:cNvGrpSpPr/>
          <p:nvPr/>
        </p:nvGrpSpPr>
        <p:grpSpPr>
          <a:xfrm>
            <a:off x="2330605" y="5926163"/>
            <a:ext cx="6556916" cy="742266"/>
            <a:chOff x="2330605" y="5926163"/>
            <a:chExt cx="6556916" cy="742266"/>
          </a:xfrm>
        </p:grpSpPr>
        <p:pic>
          <p:nvPicPr>
            <p:cNvPr id="97" name="Google Shape;97;p14"/>
            <p:cNvPicPr preferRelativeResize="0"/>
            <p:nvPr/>
          </p:nvPicPr>
          <p:blipFill rotWithShape="1">
            <a:blip r:embed="rId4">
              <a:alphaModFix/>
            </a:blip>
            <a:srcRect b="12562" l="4615" r="79653" t="0"/>
            <a:stretch/>
          </p:blipFill>
          <p:spPr>
            <a:xfrm>
              <a:off x="2330605" y="5926163"/>
              <a:ext cx="1438507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4"/>
            <p:cNvPicPr preferRelativeResize="0"/>
            <p:nvPr/>
          </p:nvPicPr>
          <p:blipFill rotWithShape="1">
            <a:blip r:embed="rId4">
              <a:alphaModFix/>
            </a:blip>
            <a:srcRect b="12562" l="21689" r="62579" t="0"/>
            <a:stretch/>
          </p:blipFill>
          <p:spPr>
            <a:xfrm>
              <a:off x="3654239" y="5926163"/>
              <a:ext cx="1438507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4"/>
            <p:cNvPicPr preferRelativeResize="0"/>
            <p:nvPr/>
          </p:nvPicPr>
          <p:blipFill rotWithShape="1">
            <a:blip r:embed="rId4">
              <a:alphaModFix/>
            </a:blip>
            <a:srcRect b="12562" l="47804" r="36463" t="0"/>
            <a:stretch/>
          </p:blipFill>
          <p:spPr>
            <a:xfrm>
              <a:off x="5056176" y="5926163"/>
              <a:ext cx="1438507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4"/>
            <p:cNvPicPr preferRelativeResize="0"/>
            <p:nvPr/>
          </p:nvPicPr>
          <p:blipFill rotWithShape="1">
            <a:blip r:embed="rId4">
              <a:alphaModFix/>
            </a:blip>
            <a:srcRect b="12562" l="81248" r="3873" t="0"/>
            <a:stretch/>
          </p:blipFill>
          <p:spPr>
            <a:xfrm>
              <a:off x="7527072" y="5926163"/>
              <a:ext cx="1360449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14"/>
            <p:cNvPicPr preferRelativeResize="0"/>
            <p:nvPr/>
          </p:nvPicPr>
          <p:blipFill rotWithShape="1">
            <a:blip r:embed="rId4">
              <a:alphaModFix/>
            </a:blip>
            <a:srcRect b="12562" l="63469" r="17133" t="0"/>
            <a:stretch/>
          </p:blipFill>
          <p:spPr>
            <a:xfrm>
              <a:off x="6266985" y="5926163"/>
              <a:ext cx="1773701" cy="74226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/>
        </p:nvSpPr>
        <p:spPr>
          <a:xfrm>
            <a:off x="253999" y="1178749"/>
            <a:ext cx="8636001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800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Il SUMP – Piano della Mobilità sostenibile Sapienza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251520" y="2132856"/>
            <a:ext cx="8892480" cy="3953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- Strumento di indirizzo, di programmazione e attuazione, nel breve-medio-lungo periodo, di interventi di mobilità sostenibile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- Obiettivo: portare studenti e personale Sapienza all’utilizzo di forme di mobilità ecosostenibili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2000"/>
              <a:buFont typeface="Noto Sans Symbols"/>
              <a:buChar char="▪"/>
            </a:pPr>
            <a:r>
              <a:rPr lang="it-IT" sz="2000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Fase I : Analisi dei dati di spostamento degli studenti e del personale (terminata) 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2000"/>
              <a:buFont typeface="Noto Sans Symbols"/>
              <a:buChar char="▪"/>
            </a:pPr>
            <a:r>
              <a:rPr lang="it-IT" sz="2000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Fase II :  Definizione strategie e interventi (in fase di completamento)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1641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8" name="Google Shape;108;p15"/>
          <p:cNvGrpSpPr/>
          <p:nvPr/>
        </p:nvGrpSpPr>
        <p:grpSpPr>
          <a:xfrm>
            <a:off x="2330605" y="5926163"/>
            <a:ext cx="6556916" cy="742266"/>
            <a:chOff x="2330605" y="5926163"/>
            <a:chExt cx="6556916" cy="742266"/>
          </a:xfrm>
        </p:grpSpPr>
        <p:pic>
          <p:nvPicPr>
            <p:cNvPr id="109" name="Google Shape;109;p15"/>
            <p:cNvPicPr preferRelativeResize="0"/>
            <p:nvPr/>
          </p:nvPicPr>
          <p:blipFill rotWithShape="1">
            <a:blip r:embed="rId4">
              <a:alphaModFix/>
            </a:blip>
            <a:srcRect b="12562" l="4615" r="79653" t="0"/>
            <a:stretch/>
          </p:blipFill>
          <p:spPr>
            <a:xfrm>
              <a:off x="2330605" y="5926163"/>
              <a:ext cx="1438507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15"/>
            <p:cNvPicPr preferRelativeResize="0"/>
            <p:nvPr/>
          </p:nvPicPr>
          <p:blipFill rotWithShape="1">
            <a:blip r:embed="rId4">
              <a:alphaModFix/>
            </a:blip>
            <a:srcRect b="12562" l="21689" r="62579" t="0"/>
            <a:stretch/>
          </p:blipFill>
          <p:spPr>
            <a:xfrm>
              <a:off x="3654239" y="5926163"/>
              <a:ext cx="1438507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15"/>
            <p:cNvPicPr preferRelativeResize="0"/>
            <p:nvPr/>
          </p:nvPicPr>
          <p:blipFill rotWithShape="1">
            <a:blip r:embed="rId4">
              <a:alphaModFix/>
            </a:blip>
            <a:srcRect b="12562" l="47804" r="36463" t="0"/>
            <a:stretch/>
          </p:blipFill>
          <p:spPr>
            <a:xfrm>
              <a:off x="5056176" y="5926163"/>
              <a:ext cx="1438507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15"/>
            <p:cNvPicPr preferRelativeResize="0"/>
            <p:nvPr/>
          </p:nvPicPr>
          <p:blipFill rotWithShape="1">
            <a:blip r:embed="rId4">
              <a:alphaModFix/>
            </a:blip>
            <a:srcRect b="12562" l="81248" r="3873" t="0"/>
            <a:stretch/>
          </p:blipFill>
          <p:spPr>
            <a:xfrm>
              <a:off x="7527072" y="5926163"/>
              <a:ext cx="1360449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15"/>
            <p:cNvPicPr preferRelativeResize="0"/>
            <p:nvPr/>
          </p:nvPicPr>
          <p:blipFill rotWithShape="1">
            <a:blip r:embed="rId4">
              <a:alphaModFix/>
            </a:blip>
            <a:srcRect b="12562" l="63469" r="17133" t="0"/>
            <a:stretch/>
          </p:blipFill>
          <p:spPr>
            <a:xfrm>
              <a:off x="6266985" y="5926163"/>
              <a:ext cx="1773701" cy="74226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/>
        </p:nvSpPr>
        <p:spPr>
          <a:xfrm>
            <a:off x="253999" y="1178749"/>
            <a:ext cx="863600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800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L’indagine di mobilità</a:t>
            </a:r>
            <a:endParaRPr/>
          </a:p>
        </p:txBody>
      </p:sp>
      <p:sp>
        <p:nvSpPr>
          <p:cNvPr id="119" name="Google Shape;119;p16"/>
          <p:cNvSpPr txBox="1"/>
          <p:nvPr/>
        </p:nvSpPr>
        <p:spPr>
          <a:xfrm>
            <a:off x="251520" y="2132856"/>
            <a:ext cx="8892480" cy="2568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- 22 macro aree dislocate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sul territorio della Capitale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16419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16419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1641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" name="Google Shape;120;p16"/>
          <p:cNvGrpSpPr/>
          <p:nvPr/>
        </p:nvGrpSpPr>
        <p:grpSpPr>
          <a:xfrm>
            <a:off x="2330605" y="5926163"/>
            <a:ext cx="6556916" cy="742266"/>
            <a:chOff x="2330605" y="5926163"/>
            <a:chExt cx="6556916" cy="742266"/>
          </a:xfrm>
        </p:grpSpPr>
        <p:pic>
          <p:nvPicPr>
            <p:cNvPr id="121" name="Google Shape;121;p16"/>
            <p:cNvPicPr preferRelativeResize="0"/>
            <p:nvPr/>
          </p:nvPicPr>
          <p:blipFill rotWithShape="1">
            <a:blip r:embed="rId4">
              <a:alphaModFix/>
            </a:blip>
            <a:srcRect b="12562" l="4615" r="79653" t="0"/>
            <a:stretch/>
          </p:blipFill>
          <p:spPr>
            <a:xfrm>
              <a:off x="2330605" y="5926163"/>
              <a:ext cx="1438507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16"/>
            <p:cNvPicPr preferRelativeResize="0"/>
            <p:nvPr/>
          </p:nvPicPr>
          <p:blipFill rotWithShape="1">
            <a:blip r:embed="rId4">
              <a:alphaModFix/>
            </a:blip>
            <a:srcRect b="12562" l="21689" r="62579" t="0"/>
            <a:stretch/>
          </p:blipFill>
          <p:spPr>
            <a:xfrm>
              <a:off x="3654239" y="5926163"/>
              <a:ext cx="1438507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6"/>
            <p:cNvPicPr preferRelativeResize="0"/>
            <p:nvPr/>
          </p:nvPicPr>
          <p:blipFill rotWithShape="1">
            <a:blip r:embed="rId4">
              <a:alphaModFix/>
            </a:blip>
            <a:srcRect b="12562" l="47804" r="36463" t="0"/>
            <a:stretch/>
          </p:blipFill>
          <p:spPr>
            <a:xfrm>
              <a:off x="5056176" y="5926163"/>
              <a:ext cx="1438507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16"/>
            <p:cNvPicPr preferRelativeResize="0"/>
            <p:nvPr/>
          </p:nvPicPr>
          <p:blipFill rotWithShape="1">
            <a:blip r:embed="rId4">
              <a:alphaModFix/>
            </a:blip>
            <a:srcRect b="12562" l="81248" r="3873" t="0"/>
            <a:stretch/>
          </p:blipFill>
          <p:spPr>
            <a:xfrm>
              <a:off x="7527072" y="5926163"/>
              <a:ext cx="1360449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16"/>
            <p:cNvPicPr preferRelativeResize="0"/>
            <p:nvPr/>
          </p:nvPicPr>
          <p:blipFill rotWithShape="1">
            <a:blip r:embed="rId4">
              <a:alphaModFix/>
            </a:blip>
            <a:srcRect b="12562" l="63469" r="17133" t="0"/>
            <a:stretch/>
          </p:blipFill>
          <p:spPr>
            <a:xfrm>
              <a:off x="6266985" y="5926163"/>
              <a:ext cx="1773701" cy="74226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6" name="Google Shape;126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1998" y="808074"/>
            <a:ext cx="3923415" cy="4871177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17"/>
          <p:cNvGrpSpPr/>
          <p:nvPr/>
        </p:nvGrpSpPr>
        <p:grpSpPr>
          <a:xfrm>
            <a:off x="2330605" y="5926163"/>
            <a:ext cx="6556916" cy="742266"/>
            <a:chOff x="2330605" y="5926163"/>
            <a:chExt cx="6556916" cy="742266"/>
          </a:xfrm>
        </p:grpSpPr>
        <p:pic>
          <p:nvPicPr>
            <p:cNvPr id="132" name="Google Shape;132;p17"/>
            <p:cNvPicPr preferRelativeResize="0"/>
            <p:nvPr/>
          </p:nvPicPr>
          <p:blipFill rotWithShape="1">
            <a:blip r:embed="rId4">
              <a:alphaModFix/>
            </a:blip>
            <a:srcRect b="12562" l="4615" r="79653" t="0"/>
            <a:stretch/>
          </p:blipFill>
          <p:spPr>
            <a:xfrm>
              <a:off x="2330605" y="5926163"/>
              <a:ext cx="1438507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17"/>
            <p:cNvPicPr preferRelativeResize="0"/>
            <p:nvPr/>
          </p:nvPicPr>
          <p:blipFill rotWithShape="1">
            <a:blip r:embed="rId4">
              <a:alphaModFix/>
            </a:blip>
            <a:srcRect b="12562" l="21689" r="62579" t="0"/>
            <a:stretch/>
          </p:blipFill>
          <p:spPr>
            <a:xfrm>
              <a:off x="3654239" y="5926163"/>
              <a:ext cx="1438507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17"/>
            <p:cNvPicPr preferRelativeResize="0"/>
            <p:nvPr/>
          </p:nvPicPr>
          <p:blipFill rotWithShape="1">
            <a:blip r:embed="rId4">
              <a:alphaModFix/>
            </a:blip>
            <a:srcRect b="12562" l="47804" r="36463" t="0"/>
            <a:stretch/>
          </p:blipFill>
          <p:spPr>
            <a:xfrm>
              <a:off x="5056176" y="5926163"/>
              <a:ext cx="1438507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17"/>
            <p:cNvPicPr preferRelativeResize="0"/>
            <p:nvPr/>
          </p:nvPicPr>
          <p:blipFill rotWithShape="1">
            <a:blip r:embed="rId4">
              <a:alphaModFix/>
            </a:blip>
            <a:srcRect b="12562" l="81248" r="3873" t="0"/>
            <a:stretch/>
          </p:blipFill>
          <p:spPr>
            <a:xfrm>
              <a:off x="7527072" y="5926163"/>
              <a:ext cx="1360449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17"/>
            <p:cNvPicPr preferRelativeResize="0"/>
            <p:nvPr/>
          </p:nvPicPr>
          <p:blipFill rotWithShape="1">
            <a:blip r:embed="rId4">
              <a:alphaModFix/>
            </a:blip>
            <a:srcRect b="12562" l="63469" r="17133" t="0"/>
            <a:stretch/>
          </p:blipFill>
          <p:spPr>
            <a:xfrm>
              <a:off x="6266985" y="5926163"/>
              <a:ext cx="1773701" cy="74226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7" name="Google Shape;137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8760" y="935666"/>
            <a:ext cx="8045136" cy="4854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7"/>
          <p:cNvSpPr txBox="1"/>
          <p:nvPr/>
        </p:nvSpPr>
        <p:spPr>
          <a:xfrm rot="-5400000">
            <a:off x="-995876" y="2713427"/>
            <a:ext cx="274352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questionario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/>
          <p:nvPr/>
        </p:nvSpPr>
        <p:spPr>
          <a:xfrm>
            <a:off x="253999" y="1178749"/>
            <a:ext cx="863600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800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Modalità di indagine</a:t>
            </a:r>
            <a:endParaRPr/>
          </a:p>
        </p:txBody>
      </p:sp>
      <p:grpSp>
        <p:nvGrpSpPr>
          <p:cNvPr id="144" name="Google Shape;144;p18"/>
          <p:cNvGrpSpPr/>
          <p:nvPr/>
        </p:nvGrpSpPr>
        <p:grpSpPr>
          <a:xfrm>
            <a:off x="2330605" y="5926163"/>
            <a:ext cx="6556916" cy="742266"/>
            <a:chOff x="2330605" y="5926163"/>
            <a:chExt cx="6556916" cy="742266"/>
          </a:xfrm>
        </p:grpSpPr>
        <p:pic>
          <p:nvPicPr>
            <p:cNvPr id="145" name="Google Shape;145;p18"/>
            <p:cNvPicPr preferRelativeResize="0"/>
            <p:nvPr/>
          </p:nvPicPr>
          <p:blipFill rotWithShape="1">
            <a:blip r:embed="rId4">
              <a:alphaModFix/>
            </a:blip>
            <a:srcRect b="12562" l="4615" r="79653" t="0"/>
            <a:stretch/>
          </p:blipFill>
          <p:spPr>
            <a:xfrm>
              <a:off x="2330605" y="5926163"/>
              <a:ext cx="1438507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18"/>
            <p:cNvPicPr preferRelativeResize="0"/>
            <p:nvPr/>
          </p:nvPicPr>
          <p:blipFill rotWithShape="1">
            <a:blip r:embed="rId4">
              <a:alphaModFix/>
            </a:blip>
            <a:srcRect b="12562" l="21689" r="62579" t="0"/>
            <a:stretch/>
          </p:blipFill>
          <p:spPr>
            <a:xfrm>
              <a:off x="3654239" y="5926163"/>
              <a:ext cx="1438507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18"/>
            <p:cNvPicPr preferRelativeResize="0"/>
            <p:nvPr/>
          </p:nvPicPr>
          <p:blipFill rotWithShape="1">
            <a:blip r:embed="rId4">
              <a:alphaModFix/>
            </a:blip>
            <a:srcRect b="12562" l="47804" r="36463" t="0"/>
            <a:stretch/>
          </p:blipFill>
          <p:spPr>
            <a:xfrm>
              <a:off x="5056176" y="5926163"/>
              <a:ext cx="1438507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18"/>
            <p:cNvPicPr preferRelativeResize="0"/>
            <p:nvPr/>
          </p:nvPicPr>
          <p:blipFill rotWithShape="1">
            <a:blip r:embed="rId4">
              <a:alphaModFix/>
            </a:blip>
            <a:srcRect b="12562" l="81248" r="3873" t="0"/>
            <a:stretch/>
          </p:blipFill>
          <p:spPr>
            <a:xfrm>
              <a:off x="7527072" y="5926163"/>
              <a:ext cx="1360449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18"/>
            <p:cNvPicPr preferRelativeResize="0"/>
            <p:nvPr/>
          </p:nvPicPr>
          <p:blipFill rotWithShape="1">
            <a:blip r:embed="rId4">
              <a:alphaModFix/>
            </a:blip>
            <a:srcRect b="12562" l="63469" r="17133" t="0"/>
            <a:stretch/>
          </p:blipFill>
          <p:spPr>
            <a:xfrm>
              <a:off x="6266985" y="5926163"/>
              <a:ext cx="1773701" cy="7422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8"/>
          <p:cNvSpPr txBox="1"/>
          <p:nvPr/>
        </p:nvSpPr>
        <p:spPr>
          <a:xfrm>
            <a:off x="251520" y="1837210"/>
            <a:ext cx="8892480" cy="4969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2200"/>
              <a:buFont typeface="Arial"/>
              <a:buChar char="-"/>
            </a:pPr>
            <a:r>
              <a:rPr lang="it-IT" sz="2200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Questionario somministrato attraverso una piattaforma online avanzata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2200"/>
              <a:buFont typeface="Arial"/>
              <a:buChar char="-"/>
            </a:pPr>
            <a:r>
              <a:rPr lang="it-IT" sz="2200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Inviato a circa 108.000 studenti e 23.000 dipendenti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2200"/>
              <a:buFont typeface="Arial"/>
              <a:buChar char="-"/>
            </a:pPr>
            <a:r>
              <a:rPr lang="it-IT" sz="2200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Invii successivi nell’arco temporale di 3 mesi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2200"/>
              <a:buFont typeface="Arial"/>
              <a:buChar char="-"/>
            </a:pPr>
            <a:r>
              <a:rPr lang="it-IT" sz="2200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Inteso il programma di solleciti:</a:t>
            </a:r>
            <a:endParaRPr/>
          </a:p>
          <a:p>
            <a:pPr indent="-277813" lvl="1" marL="5429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2000"/>
              <a:buFont typeface="Noto Sans Symbols"/>
              <a:buChar char="▪"/>
            </a:pPr>
            <a:r>
              <a:rPr b="0" i="0" lang="it-IT" sz="2000" u="none" cap="none" strike="noStrike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via email;</a:t>
            </a:r>
            <a:endParaRPr/>
          </a:p>
          <a:p>
            <a:pPr indent="-277813" lvl="1" marL="5429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2000"/>
              <a:buFont typeface="Noto Sans Symbols"/>
              <a:buChar char="▪"/>
            </a:pPr>
            <a:r>
              <a:rPr b="0" i="0" lang="it-IT" sz="2000" u="none" cap="none" strike="noStrike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verbalmente in contesti diversi come lezioni, workshop, meeting e brevi testi informativi diffusi presso alcune sedi.</a:t>
            </a:r>
            <a:endParaRPr/>
          </a:p>
          <a:p>
            <a:pPr indent="-2032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t/>
            </a:r>
            <a:endParaRPr sz="2200">
              <a:solidFill>
                <a:srgbClr val="16419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16419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/>
          <p:nvPr/>
        </p:nvSpPr>
        <p:spPr>
          <a:xfrm>
            <a:off x="253999" y="1178749"/>
            <a:ext cx="863600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800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Il Campione</a:t>
            </a:r>
            <a:endParaRPr/>
          </a:p>
        </p:txBody>
      </p:sp>
      <p:grpSp>
        <p:nvGrpSpPr>
          <p:cNvPr id="156" name="Google Shape;156;p19"/>
          <p:cNvGrpSpPr/>
          <p:nvPr/>
        </p:nvGrpSpPr>
        <p:grpSpPr>
          <a:xfrm>
            <a:off x="2330605" y="5926163"/>
            <a:ext cx="6556916" cy="742266"/>
            <a:chOff x="2330605" y="5926163"/>
            <a:chExt cx="6556916" cy="742266"/>
          </a:xfrm>
        </p:grpSpPr>
        <p:pic>
          <p:nvPicPr>
            <p:cNvPr id="157" name="Google Shape;157;p19"/>
            <p:cNvPicPr preferRelativeResize="0"/>
            <p:nvPr/>
          </p:nvPicPr>
          <p:blipFill rotWithShape="1">
            <a:blip r:embed="rId4">
              <a:alphaModFix/>
            </a:blip>
            <a:srcRect b="12562" l="4615" r="79653" t="0"/>
            <a:stretch/>
          </p:blipFill>
          <p:spPr>
            <a:xfrm>
              <a:off x="2330605" y="5926163"/>
              <a:ext cx="1438507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19"/>
            <p:cNvPicPr preferRelativeResize="0"/>
            <p:nvPr/>
          </p:nvPicPr>
          <p:blipFill rotWithShape="1">
            <a:blip r:embed="rId4">
              <a:alphaModFix/>
            </a:blip>
            <a:srcRect b="12562" l="21689" r="62579" t="0"/>
            <a:stretch/>
          </p:blipFill>
          <p:spPr>
            <a:xfrm>
              <a:off x="3654239" y="5926163"/>
              <a:ext cx="1438507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19"/>
            <p:cNvPicPr preferRelativeResize="0"/>
            <p:nvPr/>
          </p:nvPicPr>
          <p:blipFill rotWithShape="1">
            <a:blip r:embed="rId4">
              <a:alphaModFix/>
            </a:blip>
            <a:srcRect b="12562" l="47804" r="36463" t="0"/>
            <a:stretch/>
          </p:blipFill>
          <p:spPr>
            <a:xfrm>
              <a:off x="5056176" y="5926163"/>
              <a:ext cx="1438507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19"/>
            <p:cNvPicPr preferRelativeResize="0"/>
            <p:nvPr/>
          </p:nvPicPr>
          <p:blipFill rotWithShape="1">
            <a:blip r:embed="rId4">
              <a:alphaModFix/>
            </a:blip>
            <a:srcRect b="12562" l="81248" r="3873" t="0"/>
            <a:stretch/>
          </p:blipFill>
          <p:spPr>
            <a:xfrm>
              <a:off x="7527072" y="5926163"/>
              <a:ext cx="1360449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19"/>
            <p:cNvPicPr preferRelativeResize="0"/>
            <p:nvPr/>
          </p:nvPicPr>
          <p:blipFill rotWithShape="1">
            <a:blip r:embed="rId4">
              <a:alphaModFix/>
            </a:blip>
            <a:srcRect b="12562" l="63469" r="17133" t="0"/>
            <a:stretch/>
          </p:blipFill>
          <p:spPr>
            <a:xfrm>
              <a:off x="6266985" y="5926163"/>
              <a:ext cx="1773701" cy="7422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2" name="Google Shape;162;p19"/>
          <p:cNvSpPr txBox="1"/>
          <p:nvPr/>
        </p:nvSpPr>
        <p:spPr>
          <a:xfrm>
            <a:off x="251520" y="1837210"/>
            <a:ext cx="8892480" cy="3076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t/>
            </a:r>
            <a:endParaRPr sz="2200">
              <a:solidFill>
                <a:srgbClr val="16419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2200"/>
              <a:buFont typeface="Arial"/>
              <a:buChar char="-"/>
            </a:pPr>
            <a:r>
              <a:rPr lang="it-IT" sz="2200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14% Studenti</a:t>
            </a:r>
            <a:endParaRPr/>
          </a:p>
          <a:p>
            <a:pPr indent="-2032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t/>
            </a:r>
            <a:endParaRPr sz="2200">
              <a:solidFill>
                <a:srgbClr val="16419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2200"/>
              <a:buFont typeface="Arial"/>
              <a:buChar char="-"/>
            </a:pPr>
            <a:r>
              <a:rPr lang="it-IT" sz="2200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41% Personale</a:t>
            </a:r>
            <a:endParaRPr/>
          </a:p>
          <a:p>
            <a:pPr indent="-2032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t/>
            </a:r>
            <a:endParaRPr sz="2200">
              <a:solidFill>
                <a:srgbClr val="16419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1641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3" name="Google Shape;163;p19"/>
          <p:cNvGraphicFramePr/>
          <p:nvPr/>
        </p:nvGraphicFramePr>
        <p:xfrm>
          <a:off x="2870791" y="1297172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{9246019B-B764-43DB-94CC-6A69603738D5}</a:tableStyleId>
              </a:tblPr>
              <a:tblGrid>
                <a:gridCol w="5667150"/>
              </a:tblGrid>
              <a:tr h="5376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Caratteristiche del campione studenti per percentuali elevate di risposte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2657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64% sono studentesse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2657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60% ha come unico impiego giornaliero lo studio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2657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50% circa è iscritto ai primi due anni di Università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2657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50% circa è iscritto alla laurea triennale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2657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50% circa frequenta 5 giorni a settimana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2657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67% vive con i genitori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graphicFrame>
        <p:nvGraphicFramePr>
          <p:cNvPr id="164" name="Google Shape;164;p19"/>
          <p:cNvGraphicFramePr/>
          <p:nvPr/>
        </p:nvGraphicFramePr>
        <p:xfrm>
          <a:off x="2870790" y="3952949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{9246019B-B764-43DB-94CC-6A69603738D5}</a:tableStyleId>
              </a:tblPr>
              <a:tblGrid>
                <a:gridCol w="5667150"/>
              </a:tblGrid>
              <a:tr h="5127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Caratteristiche del campione personale per percentuali elevate di risposte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2753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58% sesso femminile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2753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50% lavora da oltre 10 anni in Sapienza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2753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67% frequenta 5 giorni a settimana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2753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52% vive con partner con/senza figli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20"/>
          <p:cNvGrpSpPr/>
          <p:nvPr/>
        </p:nvGrpSpPr>
        <p:grpSpPr>
          <a:xfrm>
            <a:off x="2330605" y="5926163"/>
            <a:ext cx="6556916" cy="742266"/>
            <a:chOff x="2330605" y="5926163"/>
            <a:chExt cx="6556916" cy="742266"/>
          </a:xfrm>
        </p:grpSpPr>
        <p:pic>
          <p:nvPicPr>
            <p:cNvPr id="170" name="Google Shape;170;p20"/>
            <p:cNvPicPr preferRelativeResize="0"/>
            <p:nvPr/>
          </p:nvPicPr>
          <p:blipFill rotWithShape="1">
            <a:blip r:embed="rId4">
              <a:alphaModFix/>
            </a:blip>
            <a:srcRect b="12562" l="4615" r="79653" t="0"/>
            <a:stretch/>
          </p:blipFill>
          <p:spPr>
            <a:xfrm>
              <a:off x="2330605" y="5926163"/>
              <a:ext cx="1438507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20"/>
            <p:cNvPicPr preferRelativeResize="0"/>
            <p:nvPr/>
          </p:nvPicPr>
          <p:blipFill rotWithShape="1">
            <a:blip r:embed="rId4">
              <a:alphaModFix/>
            </a:blip>
            <a:srcRect b="12562" l="21689" r="62579" t="0"/>
            <a:stretch/>
          </p:blipFill>
          <p:spPr>
            <a:xfrm>
              <a:off x="3654239" y="5926163"/>
              <a:ext cx="1438507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20"/>
            <p:cNvPicPr preferRelativeResize="0"/>
            <p:nvPr/>
          </p:nvPicPr>
          <p:blipFill rotWithShape="1">
            <a:blip r:embed="rId4">
              <a:alphaModFix/>
            </a:blip>
            <a:srcRect b="12562" l="47804" r="36463" t="0"/>
            <a:stretch/>
          </p:blipFill>
          <p:spPr>
            <a:xfrm>
              <a:off x="5056176" y="5926163"/>
              <a:ext cx="1438507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20"/>
            <p:cNvPicPr preferRelativeResize="0"/>
            <p:nvPr/>
          </p:nvPicPr>
          <p:blipFill rotWithShape="1">
            <a:blip r:embed="rId4">
              <a:alphaModFix/>
            </a:blip>
            <a:srcRect b="12562" l="81248" r="3873" t="0"/>
            <a:stretch/>
          </p:blipFill>
          <p:spPr>
            <a:xfrm>
              <a:off x="7527072" y="5926163"/>
              <a:ext cx="1360449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20"/>
            <p:cNvPicPr preferRelativeResize="0"/>
            <p:nvPr/>
          </p:nvPicPr>
          <p:blipFill rotWithShape="1">
            <a:blip r:embed="rId4">
              <a:alphaModFix/>
            </a:blip>
            <a:srcRect b="12562" l="63469" r="17133" t="0"/>
            <a:stretch/>
          </p:blipFill>
          <p:spPr>
            <a:xfrm>
              <a:off x="6266985" y="5926163"/>
              <a:ext cx="1773701" cy="7422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5" name="Google Shape;175;p20"/>
          <p:cNvSpPr txBox="1"/>
          <p:nvPr/>
        </p:nvSpPr>
        <p:spPr>
          <a:xfrm>
            <a:off x="6344793" y="1959211"/>
            <a:ext cx="3200399" cy="5373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Personale</a:t>
            </a:r>
            <a:endParaRPr/>
          </a:p>
        </p:txBody>
      </p:sp>
      <p:sp>
        <p:nvSpPr>
          <p:cNvPr id="176" name="Google Shape;176;p20"/>
          <p:cNvSpPr txBox="1"/>
          <p:nvPr/>
        </p:nvSpPr>
        <p:spPr>
          <a:xfrm>
            <a:off x="1997450" y="3523406"/>
            <a:ext cx="1883087" cy="5373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Studenti</a:t>
            </a:r>
            <a:endParaRPr/>
          </a:p>
        </p:txBody>
      </p:sp>
      <p:pic>
        <p:nvPicPr>
          <p:cNvPr id="177" name="Google Shape;177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737754"/>
            <a:ext cx="4682134" cy="3517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61866" y="2369010"/>
            <a:ext cx="4682134" cy="3383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21"/>
          <p:cNvGrpSpPr/>
          <p:nvPr/>
        </p:nvGrpSpPr>
        <p:grpSpPr>
          <a:xfrm>
            <a:off x="2330605" y="5926163"/>
            <a:ext cx="6556916" cy="742266"/>
            <a:chOff x="2330605" y="5926163"/>
            <a:chExt cx="6556916" cy="742266"/>
          </a:xfrm>
        </p:grpSpPr>
        <p:pic>
          <p:nvPicPr>
            <p:cNvPr id="184" name="Google Shape;184;p21"/>
            <p:cNvPicPr preferRelativeResize="0"/>
            <p:nvPr/>
          </p:nvPicPr>
          <p:blipFill rotWithShape="1">
            <a:blip r:embed="rId4">
              <a:alphaModFix/>
            </a:blip>
            <a:srcRect b="12562" l="4615" r="79653" t="0"/>
            <a:stretch/>
          </p:blipFill>
          <p:spPr>
            <a:xfrm>
              <a:off x="2330605" y="5926163"/>
              <a:ext cx="1438507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21"/>
            <p:cNvPicPr preferRelativeResize="0"/>
            <p:nvPr/>
          </p:nvPicPr>
          <p:blipFill rotWithShape="1">
            <a:blip r:embed="rId4">
              <a:alphaModFix/>
            </a:blip>
            <a:srcRect b="12562" l="21689" r="62579" t="0"/>
            <a:stretch/>
          </p:blipFill>
          <p:spPr>
            <a:xfrm>
              <a:off x="3654239" y="5926163"/>
              <a:ext cx="1438507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21"/>
            <p:cNvPicPr preferRelativeResize="0"/>
            <p:nvPr/>
          </p:nvPicPr>
          <p:blipFill rotWithShape="1">
            <a:blip r:embed="rId4">
              <a:alphaModFix/>
            </a:blip>
            <a:srcRect b="12562" l="47804" r="36463" t="0"/>
            <a:stretch/>
          </p:blipFill>
          <p:spPr>
            <a:xfrm>
              <a:off x="5056176" y="5926163"/>
              <a:ext cx="1438507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21"/>
            <p:cNvPicPr preferRelativeResize="0"/>
            <p:nvPr/>
          </p:nvPicPr>
          <p:blipFill rotWithShape="1">
            <a:blip r:embed="rId4">
              <a:alphaModFix/>
            </a:blip>
            <a:srcRect b="12562" l="81248" r="3873" t="0"/>
            <a:stretch/>
          </p:blipFill>
          <p:spPr>
            <a:xfrm>
              <a:off x="7527072" y="5926163"/>
              <a:ext cx="1360449" cy="742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21"/>
            <p:cNvPicPr preferRelativeResize="0"/>
            <p:nvPr/>
          </p:nvPicPr>
          <p:blipFill rotWithShape="1">
            <a:blip r:embed="rId4">
              <a:alphaModFix/>
            </a:blip>
            <a:srcRect b="12562" l="63469" r="17133" t="0"/>
            <a:stretch/>
          </p:blipFill>
          <p:spPr>
            <a:xfrm>
              <a:off x="6266985" y="5926163"/>
              <a:ext cx="1773701" cy="74226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9" name="Google Shape;189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8228" y="2905560"/>
            <a:ext cx="7925487" cy="271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8650" y="1027829"/>
            <a:ext cx="7925487" cy="1877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