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9144000"/>
  <p:notesSz cx="6858000" cy="9144000"/>
  <p:embeddedFontLst>
    <p:embeddedFont>
      <p:font typeface="IBM Plex Sa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IBMPlexSans-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IBMPlexSans-italic.fntdata"/><Relationship Id="rId25" Type="http://schemas.openxmlformats.org/officeDocument/2006/relationships/font" Target="fonts/IBMPlexSans-bold.fntdata"/><Relationship Id="rId27" Type="http://schemas.openxmlformats.org/officeDocument/2006/relationships/font" Target="fonts/IBMPlex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L’obiettivo del progetto è di supportare, tramite la ricerca e l’innovazione, l’ATAC nella redazione del Piano della Rete Portante del trasporto pubblico su gomma a Roma con lo sviluppo di una procedura automatica di progettazione della rete di trasporto pubblico e l’implementazione di un apposito strumento software denominato “TND”. La procedura ha le seguenti caratteristiche:</a:t>
            </a:r>
            <a:endParaRPr/>
          </a:p>
          <a:p>
            <a:pPr indent="0" lvl="0" marL="0" rtl="0" algn="l">
              <a:spcBef>
                <a:spcPts val="0"/>
              </a:spcBef>
              <a:spcAft>
                <a:spcPts val="0"/>
              </a:spcAft>
              <a:buNone/>
            </a:pPr>
            <a:r>
              <a:rPr lang="it-IT"/>
              <a:t>•	applicabilità a grandi contesti urbani;</a:t>
            </a:r>
            <a:endParaRPr/>
          </a:p>
          <a:p>
            <a:pPr indent="0" lvl="0" marL="0" rtl="0" algn="l">
              <a:spcBef>
                <a:spcPts val="0"/>
              </a:spcBef>
              <a:spcAft>
                <a:spcPts val="0"/>
              </a:spcAft>
              <a:buNone/>
            </a:pPr>
            <a:r>
              <a:rPr lang="it-IT"/>
              <a:t>•	sviluppo di una rete su gomma fortemente integrata con il sistema su ferro;</a:t>
            </a:r>
            <a:endParaRPr/>
          </a:p>
          <a:p>
            <a:pPr indent="0" lvl="0" marL="0" rtl="0" algn="l">
              <a:spcBef>
                <a:spcPts val="0"/>
              </a:spcBef>
              <a:spcAft>
                <a:spcPts val="0"/>
              </a:spcAft>
              <a:buNone/>
            </a:pPr>
            <a:r>
              <a:rPr lang="it-IT"/>
              <a:t>•	creazione di una rete intensiva (poche linee con elevate frequenze) più che estensiva (molte linee per la copertura del territorio).</a:t>
            </a:r>
            <a:endParaRPr/>
          </a:p>
          <a:p>
            <a:pPr indent="0" lvl="0" marL="0" rtl="0" algn="l">
              <a:spcBef>
                <a:spcPts val="0"/>
              </a:spcBef>
              <a:spcAft>
                <a:spcPts val="0"/>
              </a:spcAft>
              <a:buNone/>
            </a:pPr>
            <a:r>
              <a:rPr lang="it-IT"/>
              <a:t>La procedura di progettazione proposta si articola in 2 fasi principali: la prima consente di costruire la popolazione iniziale di possibili collegamenti con cui servire la domanda potenziale del territorio in modo da ottenere un unico bacino di linee (o più bacini indipendenti); da questo bacino, contenente ogni possibile collegamento che è necessario offrire per soddisfare l’utenza sia attuale sia potenziale, la procedura, nella seconda fase, seleziona quanti e quali collegamenti vanno a costituire la rete ottimale.</a:t>
            </a:r>
            <a:endParaRPr/>
          </a:p>
          <a:p>
            <a:pPr indent="0" lvl="0" marL="0" rtl="0" algn="l">
              <a:spcBef>
                <a:spcPts val="0"/>
              </a:spcBef>
              <a:spcAft>
                <a:spcPts val="0"/>
              </a:spcAft>
              <a:buNone/>
            </a:pPr>
            <a:r>
              <a:t/>
            </a:r>
            <a:endParaRPr/>
          </a:p>
        </p:txBody>
      </p:sp>
      <p:sp>
        <p:nvSpPr>
          <p:cNvPr id="297" name="Google Shape;29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74320" lvl="0" marL="274320" marR="0" rtl="0" algn="l">
              <a:spcBef>
                <a:spcPts val="0"/>
              </a:spcBef>
              <a:spcAft>
                <a:spcPts val="0"/>
              </a:spcAft>
              <a:buClr>
                <a:schemeClr val="dk1"/>
              </a:buClr>
              <a:buSzPts val="1200"/>
              <a:buFont typeface="Noto Sans Symbols"/>
              <a:buNone/>
            </a:pPr>
            <a:r>
              <a:rPr lang="it-IT" sz="1200">
                <a:solidFill>
                  <a:schemeClr val="dk1"/>
                </a:solidFill>
                <a:latin typeface="Calibri"/>
                <a:ea typeface="Calibri"/>
                <a:cs typeface="Calibri"/>
                <a:sym typeface="Calibri"/>
              </a:rPr>
              <a:t>I</a:t>
            </a:r>
            <a:r>
              <a:rPr b="0" i="0" lang="it-IT" sz="1200" u="none" cap="none" strike="noStrike">
                <a:solidFill>
                  <a:schemeClr val="dk1"/>
                </a:solidFill>
                <a:latin typeface="Calibri"/>
                <a:ea typeface="Calibri"/>
                <a:cs typeface="Calibri"/>
                <a:sym typeface="Calibri"/>
              </a:rPr>
              <a:t>ntroduzione di una rete di sistemi di </a:t>
            </a:r>
            <a:r>
              <a:rPr b="1" i="0" lang="it-IT" sz="1200" u="none" cap="none" strike="noStrike">
                <a:solidFill>
                  <a:schemeClr val="dk1"/>
                </a:solidFill>
                <a:latin typeface="Calibri"/>
                <a:ea typeface="Calibri"/>
                <a:cs typeface="Calibri"/>
                <a:sym typeface="Calibri"/>
              </a:rPr>
              <a:t>TP alternativi</a:t>
            </a:r>
            <a:r>
              <a:rPr b="0" i="0" lang="it-IT" sz="1200" u="none" cap="none" strike="noStrike">
                <a:solidFill>
                  <a:schemeClr val="dk1"/>
                </a:solidFill>
                <a:latin typeface="Calibri"/>
                <a:ea typeface="Calibri"/>
                <a:cs typeface="Calibri"/>
                <a:sym typeface="Calibri"/>
              </a:rPr>
              <a:t>:</a:t>
            </a:r>
            <a:endParaRPr/>
          </a:p>
          <a:p>
            <a:pPr indent="-342900" lvl="0" marL="342900" rtl="0" algn="l">
              <a:lnSpc>
                <a:spcPct val="250000"/>
              </a:lnSpc>
              <a:spcBef>
                <a:spcPts val="240"/>
              </a:spcBef>
              <a:spcAft>
                <a:spcPts val="0"/>
              </a:spcAft>
              <a:buClr>
                <a:schemeClr val="dk1"/>
              </a:buClr>
              <a:buSzPts val="1200"/>
              <a:buFont typeface="Noto Sans Symbols"/>
              <a:buChar char="✔"/>
            </a:pPr>
            <a:r>
              <a:rPr b="0" i="0" lang="it-IT" sz="1200" u="none" cap="none" strike="noStrike">
                <a:solidFill>
                  <a:schemeClr val="dk1"/>
                </a:solidFill>
                <a:latin typeface="Calibri"/>
                <a:ea typeface="Calibri"/>
                <a:cs typeface="Calibri"/>
                <a:sym typeface="Calibri"/>
              </a:rPr>
              <a:t>Determina un aumento del bacino d’influenza del </a:t>
            </a:r>
            <a:r>
              <a:rPr lang="it-IT" sz="1200"/>
              <a:t>sistema su ferro</a:t>
            </a:r>
            <a:endParaRPr b="0" i="0" sz="1200" u="none" cap="none" strike="noStrike">
              <a:solidFill>
                <a:schemeClr val="dk1"/>
              </a:solidFill>
              <a:latin typeface="Calibri"/>
              <a:ea typeface="Calibri"/>
              <a:cs typeface="Calibri"/>
              <a:sym typeface="Calibri"/>
            </a:endParaRPr>
          </a:p>
          <a:p>
            <a:pPr indent="-342900" lvl="0" marL="342900" marR="0" rtl="0" algn="l">
              <a:lnSpc>
                <a:spcPct val="250000"/>
              </a:lnSpc>
              <a:spcBef>
                <a:spcPts val="240"/>
              </a:spcBef>
              <a:spcAft>
                <a:spcPts val="0"/>
              </a:spcAft>
              <a:buClr>
                <a:schemeClr val="dk1"/>
              </a:buClr>
              <a:buSzPts val="1200"/>
              <a:buFont typeface="Noto Sans Symbols"/>
              <a:buChar char="✔"/>
            </a:pPr>
            <a:r>
              <a:rPr b="0" i="0" lang="it-IT" sz="1200" u="none" cap="none" strike="noStrike">
                <a:solidFill>
                  <a:schemeClr val="dk1"/>
                </a:solidFill>
                <a:latin typeface="Calibri"/>
                <a:ea typeface="Calibri"/>
                <a:cs typeface="Calibri"/>
                <a:sym typeface="Calibri"/>
              </a:rPr>
              <a:t>Alta compatibilità con le esigenze di domanda della città di Roma</a:t>
            </a:r>
            <a:endParaRPr/>
          </a:p>
          <a:p>
            <a:pPr indent="-342900" lvl="0" marL="342900" marR="0" rtl="0" algn="l">
              <a:lnSpc>
                <a:spcPct val="250000"/>
              </a:lnSpc>
              <a:spcBef>
                <a:spcPts val="240"/>
              </a:spcBef>
              <a:spcAft>
                <a:spcPts val="0"/>
              </a:spcAft>
              <a:buClr>
                <a:schemeClr val="dk1"/>
              </a:buClr>
              <a:buSzPts val="1200"/>
              <a:buFont typeface="Noto Sans Symbols"/>
              <a:buChar char="✔"/>
            </a:pPr>
            <a:r>
              <a:rPr b="0" i="0" lang="it-IT" sz="1200" u="none" cap="none" strike="noStrike">
                <a:solidFill>
                  <a:schemeClr val="dk1"/>
                </a:solidFill>
                <a:latin typeface="Calibri"/>
                <a:ea typeface="Calibri"/>
                <a:cs typeface="Calibri"/>
                <a:sym typeface="Calibri"/>
              </a:rPr>
              <a:t>Favoriscono la capillarità del servizio urbano</a:t>
            </a:r>
            <a:endParaRPr/>
          </a:p>
          <a:p>
            <a:pPr indent="-342900" lvl="0" marL="342900" marR="0" rtl="0" algn="l">
              <a:lnSpc>
                <a:spcPct val="250000"/>
              </a:lnSpc>
              <a:spcBef>
                <a:spcPts val="0"/>
              </a:spcBef>
              <a:spcAft>
                <a:spcPts val="0"/>
              </a:spcAft>
              <a:buClr>
                <a:schemeClr val="dk1"/>
              </a:buClr>
              <a:buSzPts val="1200"/>
              <a:buFont typeface="Noto Sans Symbols"/>
              <a:buChar char="✔"/>
            </a:pPr>
            <a:r>
              <a:rPr b="0" i="0" lang="it-IT" sz="1200" u="none" cap="none" strike="noStrike">
                <a:solidFill>
                  <a:schemeClr val="dk1"/>
                </a:solidFill>
                <a:latin typeface="Calibri"/>
                <a:ea typeface="Calibri"/>
                <a:cs typeface="Calibri"/>
                <a:sym typeface="Calibri"/>
              </a:rPr>
              <a:t>Strumenti per la rivalutazione e riutilizzo degli attuali sistemi di trasporto</a:t>
            </a:r>
            <a:endParaRPr/>
          </a:p>
          <a:p>
            <a:pPr indent="-342900" lvl="0" marL="342900" rtl="0" algn="l">
              <a:lnSpc>
                <a:spcPct val="250000"/>
              </a:lnSpc>
              <a:spcBef>
                <a:spcPts val="0"/>
              </a:spcBef>
              <a:spcAft>
                <a:spcPts val="0"/>
              </a:spcAft>
              <a:buClr>
                <a:schemeClr val="dk1"/>
              </a:buClr>
              <a:buSzPts val="1200"/>
              <a:buFont typeface="Noto Sans Symbols"/>
              <a:buChar char="✔"/>
            </a:pPr>
            <a:r>
              <a:rPr lang="it-IT" sz="1200"/>
              <a:t>Riduzione del tempo totale di viaggio</a:t>
            </a: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13" name="Google Shape;31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uota"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testo verticale"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olo e testo verticale"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titolo" type="title">
  <p:cSld name="TITLE">
    <p:spTree>
      <p:nvGrpSpPr>
        <p:cNvPr id="88" name="Shape 88"/>
        <p:cNvGrpSpPr/>
        <p:nvPr/>
      </p:nvGrpSpPr>
      <p:grpSpPr>
        <a:xfrm>
          <a:off x="0" y="0"/>
          <a:ext cx="0" cy="0"/>
          <a:chOff x="0" y="0"/>
          <a:chExt cx="0" cy="0"/>
        </a:xfrm>
      </p:grpSpPr>
      <p:sp>
        <p:nvSpPr>
          <p:cNvPr id="89" name="Google Shape;89;p14"/>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1" name="Google Shape;91;p14"/>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4"/>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type="obj">
  <p:cSld name="OBJECT">
    <p:spTree>
      <p:nvGrpSpPr>
        <p:cNvPr id="94" name="Shape 94"/>
        <p:cNvGrpSpPr/>
        <p:nvPr/>
      </p:nvGrpSpPr>
      <p:grpSpPr>
        <a:xfrm>
          <a:off x="0" y="0"/>
          <a:ext cx="0" cy="0"/>
          <a:chOff x="0" y="0"/>
          <a:chExt cx="0" cy="0"/>
        </a:xfrm>
      </p:grpSpPr>
      <p:sp>
        <p:nvSpPr>
          <p:cNvPr id="95" name="Google Shape;95;p1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5"/>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15"/>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stazione sezione" type="secHead">
  <p:cSld name="SECTION_HEADER">
    <p:spTree>
      <p:nvGrpSpPr>
        <p:cNvPr id="100" name="Shape 100"/>
        <p:cNvGrpSpPr/>
        <p:nvPr/>
      </p:nvGrpSpPr>
      <p:grpSpPr>
        <a:xfrm>
          <a:off x="0" y="0"/>
          <a:ext cx="0" cy="0"/>
          <a:chOff x="0" y="0"/>
          <a:chExt cx="0" cy="0"/>
        </a:xfrm>
      </p:grpSpPr>
      <p:sp>
        <p:nvSpPr>
          <p:cNvPr id="101" name="Google Shape;101;p1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3" name="Google Shape;103;p16"/>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16"/>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ue contenuti" type="twoObj">
  <p:cSld name="TWO_OBJECTS">
    <p:spTree>
      <p:nvGrpSpPr>
        <p:cNvPr id="106" name="Shape 106"/>
        <p:cNvGrpSpPr/>
        <p:nvPr/>
      </p:nvGrpSpPr>
      <p:grpSpPr>
        <a:xfrm>
          <a:off x="0" y="0"/>
          <a:ext cx="0" cy="0"/>
          <a:chOff x="0" y="0"/>
          <a:chExt cx="0" cy="0"/>
        </a:xfrm>
      </p:grpSpPr>
      <p:sp>
        <p:nvSpPr>
          <p:cNvPr id="107" name="Google Shape;107;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17"/>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17"/>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fronto" type="twoTxTwoObj">
  <p:cSld name="TWO_OBJECTS_WITH_TEXT">
    <p:spTree>
      <p:nvGrpSpPr>
        <p:cNvPr id="113" name="Shape 113"/>
        <p:cNvGrpSpPr/>
        <p:nvPr/>
      </p:nvGrpSpPr>
      <p:grpSpPr>
        <a:xfrm>
          <a:off x="0" y="0"/>
          <a:ext cx="0" cy="0"/>
          <a:chOff x="0" y="0"/>
          <a:chExt cx="0" cy="0"/>
        </a:xfrm>
      </p:grpSpPr>
      <p:sp>
        <p:nvSpPr>
          <p:cNvPr id="114" name="Google Shape;114;p18"/>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8"/>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18"/>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18"/>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18"/>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18"/>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0" name="Google Shape;120;p18"/>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1" name="Google Shape;121;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titolo" type="titleOnly">
  <p:cSld name="TITLE_ONLY">
    <p:spTree>
      <p:nvGrpSpPr>
        <p:cNvPr id="122" name="Shape 122"/>
        <p:cNvGrpSpPr/>
        <p:nvPr/>
      </p:nvGrpSpPr>
      <p:grpSpPr>
        <a:xfrm>
          <a:off x="0" y="0"/>
          <a:ext cx="0" cy="0"/>
          <a:chOff x="0" y="0"/>
          <a:chExt cx="0" cy="0"/>
        </a:xfrm>
      </p:grpSpPr>
      <p:sp>
        <p:nvSpPr>
          <p:cNvPr id="123" name="Google Shape;123;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9"/>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 name="Google Shape;125;p19"/>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6" name="Google Shape;126;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uota" type="blank">
  <p:cSld name="BLANK">
    <p:spTree>
      <p:nvGrpSpPr>
        <p:cNvPr id="127" name="Shape 127"/>
        <p:cNvGrpSpPr/>
        <p:nvPr/>
      </p:nvGrpSpPr>
      <p:grpSpPr>
        <a:xfrm>
          <a:off x="0" y="0"/>
          <a:ext cx="0" cy="0"/>
          <a:chOff x="0" y="0"/>
          <a:chExt cx="0" cy="0"/>
        </a:xfrm>
      </p:grpSpPr>
      <p:sp>
        <p:nvSpPr>
          <p:cNvPr id="128" name="Google Shape;128;p20"/>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 name="Google Shape;129;p20"/>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to con didascalia" type="objTx">
  <p:cSld name="OBJECT_WITH_CAPTION_TEXT">
    <p:spTree>
      <p:nvGrpSpPr>
        <p:cNvPr id="131" name="Shape 131"/>
        <p:cNvGrpSpPr/>
        <p:nvPr/>
      </p:nvGrpSpPr>
      <p:grpSpPr>
        <a:xfrm>
          <a:off x="0" y="0"/>
          <a:ext cx="0" cy="0"/>
          <a:chOff x="0" y="0"/>
          <a:chExt cx="0" cy="0"/>
        </a:xfrm>
      </p:grpSpPr>
      <p:sp>
        <p:nvSpPr>
          <p:cNvPr id="132" name="Google Shape;132;p2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1"/>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4" name="Google Shape;134;p21"/>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5" name="Google Shape;135;p21"/>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6" name="Google Shape;136;p21"/>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 name="Google Shape;137;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titolo"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magine con didascalia" type="picTx">
  <p:cSld name="PICTURE_WITH_CAPTION_TEXT">
    <p:spTree>
      <p:nvGrpSpPr>
        <p:cNvPr id="138" name="Shape 138"/>
        <p:cNvGrpSpPr/>
        <p:nvPr/>
      </p:nvGrpSpPr>
      <p:grpSpPr>
        <a:xfrm>
          <a:off x="0" y="0"/>
          <a:ext cx="0" cy="0"/>
          <a:chOff x="0" y="0"/>
          <a:chExt cx="0" cy="0"/>
        </a:xfrm>
      </p:grpSpPr>
      <p:sp>
        <p:nvSpPr>
          <p:cNvPr id="139" name="Google Shape;139;p2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22"/>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1" name="Google Shape;141;p22"/>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2" name="Google Shape;142;p22"/>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3" name="Google Shape;143;p22"/>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testo verticale" type="vertTx">
  <p:cSld name="VERTICAL_TEXT">
    <p:spTree>
      <p:nvGrpSpPr>
        <p:cNvPr id="145" name="Shape 145"/>
        <p:cNvGrpSpPr/>
        <p:nvPr/>
      </p:nvGrpSpPr>
      <p:grpSpPr>
        <a:xfrm>
          <a:off x="0" y="0"/>
          <a:ext cx="0" cy="0"/>
          <a:chOff x="0" y="0"/>
          <a:chExt cx="0" cy="0"/>
        </a:xfrm>
      </p:grpSpPr>
      <p:sp>
        <p:nvSpPr>
          <p:cNvPr id="146" name="Google Shape;146;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23"/>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23"/>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 name="Google Shape;149;p23"/>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 name="Google Shape;150;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olo e testo verticale" type="vertTitleAndTx">
  <p:cSld name="VERTICAL_TITLE_AND_VERTICAL_TEXT">
    <p:spTree>
      <p:nvGrpSpPr>
        <p:cNvPr id="151" name="Shape 151"/>
        <p:cNvGrpSpPr/>
        <p:nvPr/>
      </p:nvGrpSpPr>
      <p:grpSpPr>
        <a:xfrm>
          <a:off x="0" y="0"/>
          <a:ext cx="0" cy="0"/>
          <a:chOff x="0" y="0"/>
          <a:chExt cx="0" cy="0"/>
        </a:xfrm>
      </p:grpSpPr>
      <p:sp>
        <p:nvSpPr>
          <p:cNvPr id="152" name="Google Shape;152;p24"/>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24"/>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24"/>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5" name="Google Shape;155;p24"/>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6" name="Google Shape;156;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stazione sezione"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ue contenuti"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fronto"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titolo"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to con didascalia"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magine con didascalia"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jpg"/><Relationship Id="rId11" Type="http://schemas.openxmlformats.org/officeDocument/2006/relationships/image" Target="../media/image21.png"/><Relationship Id="rId10" Type="http://schemas.openxmlformats.org/officeDocument/2006/relationships/image" Target="../media/image26.png"/><Relationship Id="rId9" Type="http://schemas.openxmlformats.org/officeDocument/2006/relationships/image" Target="../media/image23.jpg"/><Relationship Id="rId5" Type="http://schemas.openxmlformats.org/officeDocument/2006/relationships/image" Target="../media/image10.png"/><Relationship Id="rId6" Type="http://schemas.openxmlformats.org/officeDocument/2006/relationships/image" Target="../media/image24.jpg"/><Relationship Id="rId7" Type="http://schemas.openxmlformats.org/officeDocument/2006/relationships/image" Target="../media/image14.jpg"/><Relationship Id="rId8"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jpg"/><Relationship Id="rId10" Type="http://schemas.openxmlformats.org/officeDocument/2006/relationships/image" Target="../media/image44.png"/><Relationship Id="rId9" Type="http://schemas.openxmlformats.org/officeDocument/2006/relationships/image" Target="../media/image30.png"/><Relationship Id="rId5" Type="http://schemas.openxmlformats.org/officeDocument/2006/relationships/image" Target="../media/image10.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 Id="rId6" Type="http://schemas.openxmlformats.org/officeDocument/2006/relationships/image" Target="../media/image32.jpg"/><Relationship Id="rId7" Type="http://schemas.openxmlformats.org/officeDocument/2006/relationships/image" Target="../media/image48.jpg"/><Relationship Id="rId8"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 Id="rId6"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 Id="rId6" Type="http://schemas.openxmlformats.org/officeDocument/2006/relationships/image" Target="../media/image3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 Id="rId6" Type="http://schemas.openxmlformats.org/officeDocument/2006/relationships/image" Target="../media/image35.png"/><Relationship Id="rId7" Type="http://schemas.openxmlformats.org/officeDocument/2006/relationships/image" Target="../media/image39.png"/><Relationship Id="rId8"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 Id="rId6"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jpg"/><Relationship Id="rId11" Type="http://schemas.openxmlformats.org/officeDocument/2006/relationships/image" Target="../media/image45.png"/><Relationship Id="rId10" Type="http://schemas.openxmlformats.org/officeDocument/2006/relationships/image" Target="../media/image42.png"/><Relationship Id="rId12" Type="http://schemas.openxmlformats.org/officeDocument/2006/relationships/image" Target="../media/image41.png"/><Relationship Id="rId9" Type="http://schemas.openxmlformats.org/officeDocument/2006/relationships/image" Target="../media/image40.png"/><Relationship Id="rId5" Type="http://schemas.openxmlformats.org/officeDocument/2006/relationships/image" Target="../media/image10.png"/><Relationship Id="rId6" Type="http://schemas.openxmlformats.org/officeDocument/2006/relationships/image" Target="../media/image38.png"/><Relationship Id="rId7" Type="http://schemas.openxmlformats.org/officeDocument/2006/relationships/image" Target="../media/image33.png"/><Relationship Id="rId8"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7.png"/><Relationship Id="rId4" Type="http://schemas.openxmlformats.org/officeDocument/2006/relationships/image" Target="../media/image8.png"/><Relationship Id="rId5" Type="http://schemas.openxmlformats.org/officeDocument/2006/relationships/image" Target="../media/image1.jpg"/><Relationship Id="rId6"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3.png"/><Relationship Id="rId5" Type="http://schemas.openxmlformats.org/officeDocument/2006/relationships/image" Target="../media/image1.jp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7.jpg"/><Relationship Id="rId9" Type="http://schemas.openxmlformats.org/officeDocument/2006/relationships/image" Target="../media/image10.png"/><Relationship Id="rId5" Type="http://schemas.openxmlformats.org/officeDocument/2006/relationships/image" Target="../media/image19.jpg"/><Relationship Id="rId6" Type="http://schemas.openxmlformats.org/officeDocument/2006/relationships/image" Target="../media/image22.jpg"/><Relationship Id="rId7" Type="http://schemas.openxmlformats.org/officeDocument/2006/relationships/image" Target="../media/image3.png"/><Relationship Id="rId8"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 Id="rId6"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10.png"/><Relationship Id="rId6" Type="http://schemas.openxmlformats.org/officeDocument/2006/relationships/image" Target="../media/image27.jp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p25"/>
          <p:cNvSpPr txBox="1"/>
          <p:nvPr/>
        </p:nvSpPr>
        <p:spPr>
          <a:xfrm>
            <a:off x="-188536" y="4762165"/>
            <a:ext cx="9506272"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al"/>
              <a:buNone/>
            </a:pPr>
            <a:r>
              <a:rPr b="1" i="0" lang="it-IT" sz="3200" u="none" cap="small" strike="noStrike">
                <a:solidFill>
                  <a:srgbClr val="FFFFFF"/>
                </a:solidFill>
                <a:latin typeface="Arial"/>
                <a:ea typeface="Arial"/>
                <a:cs typeface="Arial"/>
                <a:sym typeface="Arial"/>
              </a:rPr>
              <a:t>SCENARI FUTURI PER UNA MOBILITÀ DOLCE</a:t>
            </a:r>
            <a:endParaRPr/>
          </a:p>
        </p:txBody>
      </p:sp>
      <p:sp>
        <p:nvSpPr>
          <p:cNvPr id="162" name="Google Shape;162;p25"/>
          <p:cNvSpPr txBox="1"/>
          <p:nvPr/>
        </p:nvSpPr>
        <p:spPr>
          <a:xfrm>
            <a:off x="140648" y="5337796"/>
            <a:ext cx="8847904" cy="8309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1" i="0" lang="it-IT" sz="2400" u="none" cap="none" strike="noStrike">
                <a:solidFill>
                  <a:srgbClr val="FFFFFF"/>
                </a:solidFill>
                <a:latin typeface="Arial"/>
                <a:ea typeface="Arial"/>
                <a:cs typeface="Arial"/>
                <a:sym typeface="Arial"/>
              </a:rPr>
              <a:t>LE ATTIVITA’ ED I PROGETTI DEGLI ATENEI A FAVORE DELLA MOBILITA’ SOSTENIBILE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34"/>
          <p:cNvSpPr/>
          <p:nvPr/>
        </p:nvSpPr>
        <p:spPr>
          <a:xfrm>
            <a:off x="35283" y="755152"/>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Calibri"/>
              <a:ea typeface="Calibri"/>
              <a:cs typeface="Calibri"/>
              <a:sym typeface="Calibri"/>
            </a:endParaRPr>
          </a:p>
        </p:txBody>
      </p:sp>
      <p:grpSp>
        <p:nvGrpSpPr>
          <p:cNvPr id="334" name="Google Shape;334;p34"/>
          <p:cNvGrpSpPr/>
          <p:nvPr/>
        </p:nvGrpSpPr>
        <p:grpSpPr>
          <a:xfrm>
            <a:off x="31025" y="45863"/>
            <a:ext cx="9098280" cy="694944"/>
            <a:chOff x="31025" y="45863"/>
            <a:chExt cx="9098280" cy="694944"/>
          </a:xfrm>
        </p:grpSpPr>
        <p:sp>
          <p:nvSpPr>
            <p:cNvPr id="335" name="Google Shape;335;p34"/>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336" name="Google Shape;336;p34"/>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337" name="Google Shape;337;p34"/>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338" name="Google Shape;338;p34"/>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339" name="Google Shape;339;p34"/>
          <p:cNvSpPr/>
          <p:nvPr/>
        </p:nvSpPr>
        <p:spPr>
          <a:xfrm>
            <a:off x="37381" y="796082"/>
            <a:ext cx="9069195"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Roma Tre ed il TPL: Accessibilità alla Rete Portante</a:t>
            </a:r>
            <a:endParaRPr b="1" i="1" sz="2600">
              <a:solidFill>
                <a:srgbClr val="C00000"/>
              </a:solidFill>
              <a:latin typeface="Georgia"/>
              <a:ea typeface="Georgia"/>
              <a:cs typeface="Georgia"/>
              <a:sym typeface="Georgia"/>
            </a:endParaRPr>
          </a:p>
        </p:txBody>
      </p:sp>
      <p:sp>
        <p:nvSpPr>
          <p:cNvPr id="340" name="Google Shape;340;p34"/>
          <p:cNvSpPr txBox="1"/>
          <p:nvPr/>
        </p:nvSpPr>
        <p:spPr>
          <a:xfrm rot="-5400000">
            <a:off x="-1978187" y="3493346"/>
            <a:ext cx="468486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 Inquinanti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a:t>
            </a:r>
            <a:endParaRPr sz="2400">
              <a:solidFill>
                <a:srgbClr val="FF0000"/>
              </a:solidFill>
              <a:latin typeface="Calibri"/>
              <a:ea typeface="Calibri"/>
              <a:cs typeface="Calibri"/>
              <a:sym typeface="Calibri"/>
            </a:endParaRPr>
          </a:p>
        </p:txBody>
      </p:sp>
      <p:sp>
        <p:nvSpPr>
          <p:cNvPr id="341" name="Google Shape;341;p34"/>
          <p:cNvSpPr/>
          <p:nvPr/>
        </p:nvSpPr>
        <p:spPr>
          <a:xfrm>
            <a:off x="645671" y="1828901"/>
            <a:ext cx="2162184" cy="33855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it-IT" sz="1600">
                <a:solidFill>
                  <a:schemeClr val="dk1"/>
                </a:solidFill>
                <a:latin typeface="Calibri"/>
                <a:ea typeface="Calibri"/>
                <a:cs typeface="Calibri"/>
                <a:sym typeface="Calibri"/>
              </a:rPr>
              <a:t>MARCIAPIEDE MOBILE:</a:t>
            </a:r>
            <a:endParaRPr/>
          </a:p>
        </p:txBody>
      </p:sp>
      <p:pic>
        <p:nvPicPr>
          <p:cNvPr descr="C:\Users\Livia Mannini\Desktop\101739_100015_tapis_roulant_4.jpg" id="342" name="Google Shape;342;p34"/>
          <p:cNvPicPr preferRelativeResize="0"/>
          <p:nvPr/>
        </p:nvPicPr>
        <p:blipFill rotWithShape="1">
          <a:blip r:embed="rId6">
            <a:alphaModFix/>
          </a:blip>
          <a:srcRect b="0" l="0" r="50150" t="51662"/>
          <a:stretch/>
        </p:blipFill>
        <p:spPr>
          <a:xfrm>
            <a:off x="3640405" y="1750339"/>
            <a:ext cx="1512168" cy="1157602"/>
          </a:xfrm>
          <a:prstGeom prst="rect">
            <a:avLst/>
          </a:prstGeom>
          <a:noFill/>
          <a:ln>
            <a:noFill/>
          </a:ln>
        </p:spPr>
      </p:pic>
      <p:pic>
        <p:nvPicPr>
          <p:cNvPr descr="C:\Users\Livia Mannini\Desktop\Città in movimento_TPL_5-2012\tapis reggio.jpg" id="343" name="Google Shape;343;p34"/>
          <p:cNvPicPr preferRelativeResize="0"/>
          <p:nvPr/>
        </p:nvPicPr>
        <p:blipFill rotWithShape="1">
          <a:blip r:embed="rId7">
            <a:alphaModFix/>
          </a:blip>
          <a:srcRect b="0" l="0" r="0" t="0"/>
          <a:stretch/>
        </p:blipFill>
        <p:spPr>
          <a:xfrm>
            <a:off x="2477199" y="2246016"/>
            <a:ext cx="1381714" cy="990228"/>
          </a:xfrm>
          <a:prstGeom prst="rect">
            <a:avLst/>
          </a:prstGeom>
          <a:noFill/>
          <a:ln>
            <a:noFill/>
          </a:ln>
        </p:spPr>
      </p:pic>
      <p:sp>
        <p:nvSpPr>
          <p:cNvPr id="344" name="Google Shape;344;p34"/>
          <p:cNvSpPr txBox="1"/>
          <p:nvPr/>
        </p:nvSpPr>
        <p:spPr>
          <a:xfrm>
            <a:off x="738103" y="5774699"/>
            <a:ext cx="2078374" cy="33855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it-IT" sz="1600">
                <a:solidFill>
                  <a:schemeClr val="dk1"/>
                </a:solidFill>
                <a:latin typeface="Calibri"/>
                <a:ea typeface="Calibri"/>
                <a:cs typeface="Calibri"/>
                <a:sym typeface="Calibri"/>
              </a:rPr>
              <a:t>Sistemi su monorotaia</a:t>
            </a:r>
            <a:endParaRPr b="1" sz="1600">
              <a:solidFill>
                <a:schemeClr val="dk1"/>
              </a:solidFill>
              <a:latin typeface="Calibri"/>
              <a:ea typeface="Calibri"/>
              <a:cs typeface="Calibri"/>
              <a:sym typeface="Calibri"/>
            </a:endParaRPr>
          </a:p>
        </p:txBody>
      </p:sp>
      <p:pic>
        <p:nvPicPr>
          <p:cNvPr descr="PICT1238" id="345" name="Google Shape;345;p34"/>
          <p:cNvPicPr preferRelativeResize="0"/>
          <p:nvPr/>
        </p:nvPicPr>
        <p:blipFill rotWithShape="1">
          <a:blip r:embed="rId8">
            <a:alphaModFix/>
          </a:blip>
          <a:srcRect b="7161" l="21763" r="0" t="8812"/>
          <a:stretch/>
        </p:blipFill>
        <p:spPr>
          <a:xfrm>
            <a:off x="805443" y="4461164"/>
            <a:ext cx="1943695" cy="1345433"/>
          </a:xfrm>
          <a:prstGeom prst="rect">
            <a:avLst/>
          </a:prstGeom>
          <a:noFill/>
          <a:ln>
            <a:noFill/>
          </a:ln>
        </p:spPr>
      </p:pic>
      <p:pic>
        <p:nvPicPr>
          <p:cNvPr descr="veicolo%209" id="346" name="Google Shape;346;p34"/>
          <p:cNvPicPr preferRelativeResize="0"/>
          <p:nvPr/>
        </p:nvPicPr>
        <p:blipFill rotWithShape="1">
          <a:blip r:embed="rId9">
            <a:alphaModFix/>
          </a:blip>
          <a:srcRect b="0" l="0" r="0" t="0"/>
          <a:stretch/>
        </p:blipFill>
        <p:spPr>
          <a:xfrm>
            <a:off x="3049441" y="4466612"/>
            <a:ext cx="1920240" cy="1355102"/>
          </a:xfrm>
          <a:prstGeom prst="rect">
            <a:avLst/>
          </a:prstGeom>
          <a:noFill/>
          <a:ln>
            <a:noFill/>
          </a:ln>
        </p:spPr>
      </p:pic>
      <p:sp>
        <p:nvSpPr>
          <p:cNvPr id="347" name="Google Shape;347;p34"/>
          <p:cNvSpPr txBox="1"/>
          <p:nvPr/>
        </p:nvSpPr>
        <p:spPr>
          <a:xfrm>
            <a:off x="2954558" y="5781219"/>
            <a:ext cx="2078374"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Sistemi a fune</a:t>
            </a:r>
            <a:endParaRPr b="1" sz="1600">
              <a:solidFill>
                <a:schemeClr val="dk1"/>
              </a:solidFill>
              <a:latin typeface="Calibri"/>
              <a:ea typeface="Calibri"/>
              <a:cs typeface="Calibri"/>
              <a:sym typeface="Calibri"/>
            </a:endParaRPr>
          </a:p>
        </p:txBody>
      </p:sp>
      <p:sp>
        <p:nvSpPr>
          <p:cNvPr id="348" name="Google Shape;348;p34"/>
          <p:cNvSpPr/>
          <p:nvPr/>
        </p:nvSpPr>
        <p:spPr>
          <a:xfrm>
            <a:off x="651941" y="2098437"/>
            <a:ext cx="2000748" cy="107721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È un sistema a: </a:t>
            </a:r>
            <a:endParaRPr/>
          </a:p>
          <a:p>
            <a:pPr indent="-285750" lvl="0" marL="285750" marR="0" rtl="0" algn="l">
              <a:spcBef>
                <a:spcPts val="0"/>
              </a:spcBef>
              <a:spcAft>
                <a:spcPts val="0"/>
              </a:spcAft>
              <a:buClr>
                <a:schemeClr val="dk1"/>
              </a:buClr>
              <a:buSzPts val="1600"/>
              <a:buFont typeface="Noto Sans Symbols"/>
              <a:buChar char="⮚"/>
            </a:pPr>
            <a:r>
              <a:rPr b="1" lang="it-IT" sz="1600">
                <a:solidFill>
                  <a:schemeClr val="dk1"/>
                </a:solidFill>
                <a:latin typeface="Calibri"/>
                <a:ea typeface="Calibri"/>
                <a:cs typeface="Calibri"/>
                <a:sym typeface="Calibri"/>
              </a:rPr>
              <a:t>media capacità</a:t>
            </a:r>
            <a:r>
              <a:rPr lang="it-IT" sz="1600">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600"/>
              <a:buFont typeface="Noto Sans Symbols"/>
              <a:buChar char="⮚"/>
            </a:pPr>
            <a:r>
              <a:rPr b="1" lang="it-IT" sz="1600">
                <a:solidFill>
                  <a:schemeClr val="dk1"/>
                </a:solidFill>
                <a:latin typeface="Calibri"/>
                <a:ea typeface="Calibri"/>
                <a:cs typeface="Calibri"/>
                <a:sym typeface="Calibri"/>
              </a:rPr>
              <a:t>bassa velocità</a:t>
            </a:r>
            <a:r>
              <a:rPr lang="it-IT"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it-IT" sz="1600">
                <a:solidFill>
                  <a:schemeClr val="dk1"/>
                </a:solidFill>
                <a:latin typeface="Calibri"/>
                <a:ea typeface="Calibri"/>
                <a:cs typeface="Calibri"/>
                <a:sym typeface="Calibri"/>
              </a:rPr>
              <a:t>      (0,45-0,65 m/s).</a:t>
            </a:r>
            <a:endParaRPr/>
          </a:p>
        </p:txBody>
      </p:sp>
      <p:sp>
        <p:nvSpPr>
          <p:cNvPr id="349" name="Google Shape;349;p34"/>
          <p:cNvSpPr/>
          <p:nvPr/>
        </p:nvSpPr>
        <p:spPr>
          <a:xfrm>
            <a:off x="693210" y="3278005"/>
            <a:ext cx="4396543" cy="107721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it-IT" sz="1600">
                <a:solidFill>
                  <a:schemeClr val="dk1"/>
                </a:solidFill>
                <a:latin typeface="Calibri"/>
                <a:ea typeface="Calibri"/>
                <a:cs typeface="Calibri"/>
                <a:sym typeface="Calibri"/>
              </a:rPr>
              <a:t>PEOPLE MOVER:</a:t>
            </a:r>
            <a:endParaRPr/>
          </a:p>
          <a:p>
            <a:pPr indent="0" lvl="0" marL="0" marR="0" rtl="0" algn="l">
              <a:spcBef>
                <a:spcPts val="0"/>
              </a:spcBef>
              <a:spcAft>
                <a:spcPts val="0"/>
              </a:spcAft>
              <a:buNone/>
            </a:pPr>
            <a:r>
              <a:rPr lang="it-IT" sz="1600">
                <a:solidFill>
                  <a:schemeClr val="dk1"/>
                </a:solidFill>
                <a:latin typeface="Calibri"/>
                <a:ea typeface="Calibri"/>
                <a:cs typeface="Calibri"/>
                <a:sym typeface="Calibri"/>
              </a:rPr>
              <a:t>È un sistema a </a:t>
            </a:r>
            <a:r>
              <a:rPr b="1" lang="it-IT" sz="1600">
                <a:solidFill>
                  <a:schemeClr val="dk1"/>
                </a:solidFill>
                <a:latin typeface="Calibri"/>
                <a:ea typeface="Calibri"/>
                <a:cs typeface="Calibri"/>
                <a:sym typeface="Calibri"/>
              </a:rPr>
              <a:t>media capacità</a:t>
            </a:r>
            <a:r>
              <a:rPr lang="it-IT" sz="1600">
                <a:solidFill>
                  <a:schemeClr val="dk1"/>
                </a:solidFill>
                <a:latin typeface="Calibri"/>
                <a:ea typeface="Calibri"/>
                <a:cs typeface="Calibri"/>
                <a:sym typeface="Calibri"/>
              </a:rPr>
              <a:t> e ad </a:t>
            </a:r>
            <a:r>
              <a:rPr b="1" lang="it-IT" sz="1600">
                <a:solidFill>
                  <a:schemeClr val="dk1"/>
                </a:solidFill>
                <a:latin typeface="Calibri"/>
                <a:ea typeface="Calibri"/>
                <a:cs typeface="Calibri"/>
                <a:sym typeface="Calibri"/>
              </a:rPr>
              <a:t>alta velocità</a:t>
            </a:r>
            <a:r>
              <a:rPr lang="it-IT" sz="16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it-IT" sz="1600">
                <a:solidFill>
                  <a:schemeClr val="dk1"/>
                </a:solidFill>
                <a:latin typeface="Calibri"/>
                <a:ea typeface="Calibri"/>
                <a:cs typeface="Calibri"/>
                <a:sym typeface="Calibri"/>
              </a:rPr>
              <a:t>Sono sistemi di trasporto terrestre nei quali le vetture corrono su rotaie.</a:t>
            </a:r>
            <a:endParaRPr/>
          </a:p>
        </p:txBody>
      </p:sp>
      <p:sp>
        <p:nvSpPr>
          <p:cNvPr id="350" name="Google Shape;350;p34"/>
          <p:cNvSpPr/>
          <p:nvPr/>
        </p:nvSpPr>
        <p:spPr>
          <a:xfrm>
            <a:off x="645670" y="1273428"/>
            <a:ext cx="8460905" cy="33855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…DA SISTEMI ORMAI PIÙ TRADIZIONALI A QUELLI PIÙ INNOVATIVI:</a:t>
            </a:r>
            <a:endParaRPr/>
          </a:p>
        </p:txBody>
      </p:sp>
      <p:pic>
        <p:nvPicPr>
          <p:cNvPr id="351" name="Google Shape;351;p34"/>
          <p:cNvPicPr preferRelativeResize="0"/>
          <p:nvPr/>
        </p:nvPicPr>
        <p:blipFill rotWithShape="1">
          <a:blip r:embed="rId10">
            <a:alphaModFix/>
          </a:blip>
          <a:srcRect b="0" l="0" r="0" t="0"/>
          <a:stretch/>
        </p:blipFill>
        <p:spPr>
          <a:xfrm>
            <a:off x="6667248" y="1749056"/>
            <a:ext cx="1645920" cy="1645920"/>
          </a:xfrm>
          <a:prstGeom prst="rect">
            <a:avLst/>
          </a:prstGeom>
          <a:noFill/>
          <a:ln>
            <a:noFill/>
          </a:ln>
        </p:spPr>
      </p:pic>
      <p:sp>
        <p:nvSpPr>
          <p:cNvPr id="352" name="Google Shape;352;p34"/>
          <p:cNvSpPr/>
          <p:nvPr/>
        </p:nvSpPr>
        <p:spPr>
          <a:xfrm>
            <a:off x="5261774" y="3532051"/>
            <a:ext cx="734420" cy="734568"/>
          </a:xfrm>
          <a:prstGeom prst="rightArrow">
            <a:avLst>
              <a:gd fmla="val 50000" name="adj1"/>
              <a:gd fmla="val 50000" name="adj2"/>
            </a:avLst>
          </a:prstGeom>
          <a:solidFill>
            <a:schemeClr val="accen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3" name="Google Shape;353;p34"/>
          <p:cNvPicPr preferRelativeResize="0"/>
          <p:nvPr/>
        </p:nvPicPr>
        <p:blipFill rotWithShape="1">
          <a:blip r:embed="rId11">
            <a:alphaModFix/>
          </a:blip>
          <a:srcRect b="0" l="0" r="0" t="0"/>
          <a:stretch/>
        </p:blipFill>
        <p:spPr>
          <a:xfrm>
            <a:off x="6123887" y="4009086"/>
            <a:ext cx="2743200" cy="1766448"/>
          </a:xfrm>
          <a:prstGeom prst="rect">
            <a:avLst/>
          </a:prstGeom>
          <a:noFill/>
          <a:ln>
            <a:noFill/>
          </a:ln>
        </p:spPr>
      </p:pic>
      <p:sp>
        <p:nvSpPr>
          <p:cNvPr id="354" name="Google Shape;354;p34"/>
          <p:cNvSpPr/>
          <p:nvPr/>
        </p:nvSpPr>
        <p:spPr>
          <a:xfrm>
            <a:off x="6240818" y="3381618"/>
            <a:ext cx="2477615" cy="33855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it-IT" sz="1600">
                <a:solidFill>
                  <a:schemeClr val="dk1"/>
                </a:solidFill>
                <a:latin typeface="Calibri"/>
                <a:ea typeface="Calibri"/>
                <a:cs typeface="Calibri"/>
                <a:sym typeface="Calibri"/>
              </a:rPr>
              <a:t>MONOPATTINO ELETTRICO</a:t>
            </a:r>
            <a:endParaRPr/>
          </a:p>
        </p:txBody>
      </p:sp>
      <p:sp>
        <p:nvSpPr>
          <p:cNvPr id="355" name="Google Shape;355;p34"/>
          <p:cNvSpPr/>
          <p:nvPr/>
        </p:nvSpPr>
        <p:spPr>
          <a:xfrm>
            <a:off x="6123888" y="5787670"/>
            <a:ext cx="2743200" cy="33855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BIKE SHARING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35"/>
          <p:cNvSpPr/>
          <p:nvPr/>
        </p:nvSpPr>
        <p:spPr>
          <a:xfrm>
            <a:off x="31026" y="769189"/>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62" name="Google Shape;362;p35"/>
          <p:cNvGrpSpPr/>
          <p:nvPr/>
        </p:nvGrpSpPr>
        <p:grpSpPr>
          <a:xfrm>
            <a:off x="31025" y="45863"/>
            <a:ext cx="9098280" cy="694944"/>
            <a:chOff x="31025" y="45863"/>
            <a:chExt cx="9098280" cy="694944"/>
          </a:xfrm>
        </p:grpSpPr>
        <p:sp>
          <p:nvSpPr>
            <p:cNvPr id="363" name="Google Shape;363;p35"/>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364" name="Google Shape;364;p35"/>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365" name="Google Shape;365;p35"/>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366" name="Google Shape;366;p35"/>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367" name="Google Shape;367;p35"/>
          <p:cNvSpPr/>
          <p:nvPr/>
        </p:nvSpPr>
        <p:spPr>
          <a:xfrm>
            <a:off x="37381" y="796082"/>
            <a:ext cx="9069195"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Roma Tre ed il TPL: Accessibilità e Sicurezza</a:t>
            </a:r>
            <a:endParaRPr b="1" i="1" sz="2600">
              <a:solidFill>
                <a:srgbClr val="C00000"/>
              </a:solidFill>
              <a:latin typeface="Georgia"/>
              <a:ea typeface="Georgia"/>
              <a:cs typeface="Georgia"/>
              <a:sym typeface="Georgia"/>
            </a:endParaRPr>
          </a:p>
        </p:txBody>
      </p:sp>
      <p:sp>
        <p:nvSpPr>
          <p:cNvPr id="368" name="Google Shape;368;p35"/>
          <p:cNvSpPr/>
          <p:nvPr/>
        </p:nvSpPr>
        <p:spPr>
          <a:xfrm>
            <a:off x="664911" y="1290490"/>
            <a:ext cx="7412288" cy="33855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it-IT" sz="1600" u="sng">
                <a:solidFill>
                  <a:srgbClr val="C00000"/>
                </a:solidFill>
                <a:latin typeface="Calibri"/>
                <a:ea typeface="Calibri"/>
                <a:cs typeface="Calibri"/>
                <a:sym typeface="Calibri"/>
              </a:rPr>
              <a:t>STUDIO DELLA CONFORMAZIONE DELLA RETE PEDONALE DI ACCESSO ALLE STAZIONI</a:t>
            </a:r>
            <a:r>
              <a:rPr b="1" lang="it-IT" sz="1600">
                <a:solidFill>
                  <a:srgbClr val="C00000"/>
                </a:solidFill>
                <a:latin typeface="Calibri"/>
                <a:ea typeface="Calibri"/>
                <a:cs typeface="Calibri"/>
                <a:sym typeface="Calibri"/>
              </a:rPr>
              <a:t>:</a:t>
            </a:r>
            <a:endParaRPr/>
          </a:p>
        </p:txBody>
      </p:sp>
      <p:sp>
        <p:nvSpPr>
          <p:cNvPr id="369" name="Google Shape;369;p35"/>
          <p:cNvSpPr/>
          <p:nvPr/>
        </p:nvSpPr>
        <p:spPr>
          <a:xfrm>
            <a:off x="568581" y="1629044"/>
            <a:ext cx="3259022" cy="143885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it-IT" sz="1600">
                <a:solidFill>
                  <a:schemeClr val="dk1"/>
                </a:solidFill>
                <a:latin typeface="Calibri"/>
                <a:ea typeface="Calibri"/>
                <a:cs typeface="Calibri"/>
                <a:sym typeface="Calibri"/>
              </a:rPr>
              <a:t>Criteri Ottimi:</a:t>
            </a:r>
            <a:endParaRPr b="1" sz="800">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1600"/>
              <a:buFont typeface="Calibri"/>
              <a:buAutoNum type="arabicPeriod"/>
            </a:pPr>
            <a:r>
              <a:rPr lang="it-IT" sz="1600">
                <a:solidFill>
                  <a:schemeClr val="dk1"/>
                </a:solidFill>
                <a:latin typeface="Calibri"/>
                <a:ea typeface="Calibri"/>
                <a:cs typeface="Calibri"/>
                <a:sym typeface="Calibri"/>
              </a:rPr>
              <a:t>Area Pedonale Effettiva ≈ 70%;</a:t>
            </a:r>
            <a:endParaRPr/>
          </a:p>
          <a:p>
            <a:pPr indent="-342900" lvl="0" marL="342900" marR="0" rtl="0" algn="just">
              <a:spcBef>
                <a:spcPts val="300"/>
              </a:spcBef>
              <a:spcAft>
                <a:spcPts val="0"/>
              </a:spcAft>
              <a:buClr>
                <a:schemeClr val="dk1"/>
              </a:buClr>
              <a:buSzPts val="1600"/>
              <a:buFont typeface="Calibri"/>
              <a:buAutoNum type="arabicPeriod"/>
            </a:pPr>
            <a:r>
              <a:rPr lang="it-IT" sz="1600">
                <a:solidFill>
                  <a:schemeClr val="dk1"/>
                </a:solidFill>
                <a:latin typeface="Calibri"/>
                <a:ea typeface="Calibri"/>
                <a:cs typeface="Calibri"/>
                <a:sym typeface="Calibri"/>
              </a:rPr>
              <a:t>Densità Nodi: 0.8-0.9 nodi/ha;</a:t>
            </a:r>
            <a:endParaRPr/>
          </a:p>
          <a:p>
            <a:pPr indent="-342900" lvl="0" marL="342900" marR="0" rtl="0" algn="just">
              <a:spcBef>
                <a:spcPts val="300"/>
              </a:spcBef>
              <a:spcAft>
                <a:spcPts val="0"/>
              </a:spcAft>
              <a:buClr>
                <a:schemeClr val="dk1"/>
              </a:buClr>
              <a:buSzPts val="1600"/>
              <a:buFont typeface="Calibri"/>
              <a:buAutoNum type="arabicPeriod"/>
            </a:pPr>
            <a:r>
              <a:rPr lang="it-IT" sz="1600">
                <a:solidFill>
                  <a:schemeClr val="dk1"/>
                </a:solidFill>
                <a:latin typeface="Calibri"/>
                <a:ea typeface="Calibri"/>
                <a:cs typeface="Calibri"/>
                <a:sym typeface="Calibri"/>
              </a:rPr>
              <a:t>Dimensioni Isolati &lt;3 ha/isolato;</a:t>
            </a:r>
            <a:endParaRPr/>
          </a:p>
          <a:p>
            <a:pPr indent="-342900" lvl="0" marL="342900" marR="0" rtl="0" algn="just">
              <a:spcBef>
                <a:spcPts val="300"/>
              </a:spcBef>
              <a:spcAft>
                <a:spcPts val="0"/>
              </a:spcAft>
              <a:buClr>
                <a:schemeClr val="dk1"/>
              </a:buClr>
              <a:buSzPts val="1600"/>
              <a:buFont typeface="Calibri"/>
              <a:buAutoNum type="arabicPeriod"/>
            </a:pPr>
            <a:r>
              <a:rPr lang="it-IT" sz="1600">
                <a:solidFill>
                  <a:schemeClr val="dk1"/>
                </a:solidFill>
                <a:latin typeface="Calibri"/>
                <a:ea typeface="Calibri"/>
                <a:cs typeface="Calibri"/>
                <a:sym typeface="Calibri"/>
              </a:rPr>
              <a:t>Max Dist. Pedonale = 1Km.</a:t>
            </a:r>
            <a:endParaRPr sz="1600">
              <a:solidFill>
                <a:schemeClr val="dk1"/>
              </a:solidFill>
              <a:latin typeface="Calibri"/>
              <a:ea typeface="Calibri"/>
              <a:cs typeface="Calibri"/>
              <a:sym typeface="Calibri"/>
            </a:endParaRPr>
          </a:p>
        </p:txBody>
      </p:sp>
      <p:pic>
        <p:nvPicPr>
          <p:cNvPr id="370" name="Google Shape;370;p35"/>
          <p:cNvPicPr preferRelativeResize="0"/>
          <p:nvPr/>
        </p:nvPicPr>
        <p:blipFill rotWithShape="1">
          <a:blip r:embed="rId6">
            <a:alphaModFix/>
          </a:blip>
          <a:srcRect b="4440" l="0" r="0" t="0"/>
          <a:stretch/>
        </p:blipFill>
        <p:spPr>
          <a:xfrm>
            <a:off x="5426839" y="1701519"/>
            <a:ext cx="1337033" cy="1371600"/>
          </a:xfrm>
          <a:prstGeom prst="rect">
            <a:avLst/>
          </a:prstGeom>
          <a:noFill/>
          <a:ln>
            <a:noFill/>
          </a:ln>
        </p:spPr>
      </p:pic>
      <p:pic>
        <p:nvPicPr>
          <p:cNvPr id="371" name="Google Shape;371;p35"/>
          <p:cNvPicPr preferRelativeResize="0"/>
          <p:nvPr/>
        </p:nvPicPr>
        <p:blipFill rotWithShape="1">
          <a:blip r:embed="rId7">
            <a:alphaModFix/>
          </a:blip>
          <a:srcRect b="5182" l="6225" r="6225" t="0"/>
          <a:stretch/>
        </p:blipFill>
        <p:spPr>
          <a:xfrm>
            <a:off x="6822433" y="1693766"/>
            <a:ext cx="2231921" cy="1371600"/>
          </a:xfrm>
          <a:prstGeom prst="rect">
            <a:avLst/>
          </a:prstGeom>
          <a:noFill/>
          <a:ln>
            <a:noFill/>
          </a:ln>
        </p:spPr>
      </p:pic>
      <p:pic>
        <p:nvPicPr>
          <p:cNvPr id="372" name="Google Shape;372;p35"/>
          <p:cNvPicPr preferRelativeResize="0"/>
          <p:nvPr/>
        </p:nvPicPr>
        <p:blipFill rotWithShape="1">
          <a:blip r:embed="rId8">
            <a:alphaModFix/>
          </a:blip>
          <a:srcRect b="0" l="0" r="0" t="0"/>
          <a:stretch/>
        </p:blipFill>
        <p:spPr>
          <a:xfrm>
            <a:off x="3917880" y="1701519"/>
            <a:ext cx="1404651" cy="1371600"/>
          </a:xfrm>
          <a:prstGeom prst="rect">
            <a:avLst/>
          </a:prstGeom>
          <a:noFill/>
          <a:ln>
            <a:noFill/>
          </a:ln>
        </p:spPr>
      </p:pic>
      <p:sp>
        <p:nvSpPr>
          <p:cNvPr id="373" name="Google Shape;373;p35"/>
          <p:cNvSpPr/>
          <p:nvPr/>
        </p:nvSpPr>
        <p:spPr>
          <a:xfrm>
            <a:off x="709738" y="3182042"/>
            <a:ext cx="7367465" cy="33855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it-IT" sz="1600" u="sng">
                <a:solidFill>
                  <a:srgbClr val="C00000"/>
                </a:solidFill>
                <a:latin typeface="Calibri"/>
                <a:ea typeface="Calibri"/>
                <a:cs typeface="Calibri"/>
                <a:sym typeface="Calibri"/>
              </a:rPr>
              <a:t>STUDIO DELLA SICUREZZA PEDONALE NEI NODI (STAZIONI)</a:t>
            </a:r>
            <a:r>
              <a:rPr b="1" lang="it-IT" sz="1600">
                <a:solidFill>
                  <a:srgbClr val="C00000"/>
                </a:solidFill>
                <a:latin typeface="Calibri"/>
                <a:ea typeface="Calibri"/>
                <a:cs typeface="Calibri"/>
                <a:sym typeface="Calibri"/>
              </a:rPr>
              <a:t>:</a:t>
            </a:r>
            <a:endParaRPr/>
          </a:p>
        </p:txBody>
      </p:sp>
      <p:sp>
        <p:nvSpPr>
          <p:cNvPr id="374" name="Google Shape;374;p35"/>
          <p:cNvSpPr txBox="1"/>
          <p:nvPr/>
        </p:nvSpPr>
        <p:spPr>
          <a:xfrm rot="-5400000">
            <a:off x="-2117731" y="3470345"/>
            <a:ext cx="496395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 </a:t>
            </a:r>
            <a:r>
              <a:rPr lang="it-IT" sz="2400">
                <a:solidFill>
                  <a:schemeClr val="dk1"/>
                </a:solidFill>
                <a:latin typeface="Calibri"/>
                <a:ea typeface="Calibri"/>
                <a:cs typeface="Calibri"/>
                <a:sym typeface="Calibri"/>
              </a:rPr>
              <a:t>/ </a:t>
            </a:r>
            <a:r>
              <a:rPr lang="it-IT" sz="2400">
                <a:solidFill>
                  <a:srgbClr val="FFC000"/>
                </a:solidFill>
                <a:latin typeface="Calibri"/>
                <a:ea typeface="Calibri"/>
                <a:cs typeface="Calibri"/>
                <a:sym typeface="Calibri"/>
              </a:rPr>
              <a:t>Incidentalità</a:t>
            </a:r>
            <a:endParaRPr sz="2400">
              <a:solidFill>
                <a:srgbClr val="FFC000"/>
              </a:solidFill>
              <a:latin typeface="Calibri"/>
              <a:ea typeface="Calibri"/>
              <a:cs typeface="Calibri"/>
              <a:sym typeface="Calibri"/>
            </a:endParaRPr>
          </a:p>
        </p:txBody>
      </p:sp>
      <p:sp>
        <p:nvSpPr>
          <p:cNvPr id="375" name="Google Shape;375;p35"/>
          <p:cNvSpPr/>
          <p:nvPr/>
        </p:nvSpPr>
        <p:spPr>
          <a:xfrm>
            <a:off x="578222" y="3484957"/>
            <a:ext cx="5754843" cy="584775"/>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chemeClr val="dk1"/>
              </a:buClr>
              <a:buSzPts val="1600"/>
              <a:buFont typeface="Calibri"/>
              <a:buAutoNum type="arabicPeriod"/>
            </a:pPr>
            <a:r>
              <a:rPr lang="it-IT" sz="1600">
                <a:solidFill>
                  <a:schemeClr val="dk1"/>
                </a:solidFill>
                <a:latin typeface="Calibri"/>
                <a:ea typeface="Calibri"/>
                <a:cs typeface="Calibri"/>
                <a:sym typeface="Calibri"/>
              </a:rPr>
              <a:t>Sviluppo di un </a:t>
            </a:r>
            <a:r>
              <a:rPr b="1" lang="it-IT" sz="1600">
                <a:solidFill>
                  <a:schemeClr val="dk1"/>
                </a:solidFill>
                <a:latin typeface="Calibri"/>
                <a:ea typeface="Calibri"/>
                <a:cs typeface="Calibri"/>
                <a:sym typeface="Calibri"/>
              </a:rPr>
              <a:t>simulatore</a:t>
            </a:r>
            <a:r>
              <a:rPr lang="it-IT" sz="1600">
                <a:solidFill>
                  <a:schemeClr val="dk1"/>
                </a:solidFill>
                <a:latin typeface="Calibri"/>
                <a:ea typeface="Calibri"/>
                <a:cs typeface="Calibri"/>
                <a:sym typeface="Calibri"/>
              </a:rPr>
              <a:t> (Modello ad Agenti) capace di descrivere le </a:t>
            </a:r>
            <a:r>
              <a:rPr b="1" lang="it-IT" sz="1600">
                <a:solidFill>
                  <a:schemeClr val="dk1"/>
                </a:solidFill>
                <a:latin typeface="Calibri"/>
                <a:ea typeface="Calibri"/>
                <a:cs typeface="Calibri"/>
                <a:sym typeface="Calibri"/>
              </a:rPr>
              <a:t>interazioni tra individui</a:t>
            </a:r>
            <a:r>
              <a:rPr lang="it-IT" sz="1600">
                <a:solidFill>
                  <a:schemeClr val="dk1"/>
                </a:solidFill>
                <a:latin typeface="Calibri"/>
                <a:ea typeface="Calibri"/>
                <a:cs typeface="Calibri"/>
                <a:sym typeface="Calibri"/>
              </a:rPr>
              <a:t>;</a:t>
            </a:r>
            <a:endParaRPr/>
          </a:p>
        </p:txBody>
      </p:sp>
      <p:pic>
        <p:nvPicPr>
          <p:cNvPr id="376" name="Google Shape;376;p35"/>
          <p:cNvPicPr preferRelativeResize="0"/>
          <p:nvPr/>
        </p:nvPicPr>
        <p:blipFill rotWithShape="1">
          <a:blip r:embed="rId9">
            <a:alphaModFix/>
          </a:blip>
          <a:srcRect b="0" l="0" r="0" t="0"/>
          <a:stretch/>
        </p:blipFill>
        <p:spPr>
          <a:xfrm>
            <a:off x="6321678" y="3520596"/>
            <a:ext cx="2743200" cy="2486332"/>
          </a:xfrm>
          <a:prstGeom prst="rect">
            <a:avLst/>
          </a:prstGeom>
          <a:noFill/>
          <a:ln>
            <a:noFill/>
          </a:ln>
        </p:spPr>
      </p:pic>
      <p:pic>
        <p:nvPicPr>
          <p:cNvPr id="377" name="Google Shape;377;p35"/>
          <p:cNvPicPr preferRelativeResize="0"/>
          <p:nvPr/>
        </p:nvPicPr>
        <p:blipFill rotWithShape="1">
          <a:blip r:embed="rId10">
            <a:alphaModFix/>
          </a:blip>
          <a:srcRect b="0" l="0" r="0" t="0"/>
          <a:stretch/>
        </p:blipFill>
        <p:spPr>
          <a:xfrm>
            <a:off x="3811100" y="4425003"/>
            <a:ext cx="2468880" cy="1751521"/>
          </a:xfrm>
          <a:prstGeom prst="rect">
            <a:avLst/>
          </a:prstGeom>
          <a:noFill/>
          <a:ln>
            <a:noFill/>
          </a:ln>
        </p:spPr>
      </p:pic>
      <p:sp>
        <p:nvSpPr>
          <p:cNvPr id="378" name="Google Shape;378;p35"/>
          <p:cNvSpPr/>
          <p:nvPr/>
        </p:nvSpPr>
        <p:spPr>
          <a:xfrm>
            <a:off x="600437" y="4084169"/>
            <a:ext cx="5679543" cy="1438855"/>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chemeClr val="dk1"/>
              </a:buClr>
              <a:buSzPts val="1600"/>
              <a:buFont typeface="Calibri"/>
              <a:buAutoNum type="arabicPeriod" startAt="2"/>
            </a:pPr>
            <a:r>
              <a:rPr b="1" lang="it-IT" sz="1600">
                <a:solidFill>
                  <a:schemeClr val="dk1"/>
                </a:solidFill>
                <a:latin typeface="Calibri"/>
                <a:ea typeface="Calibri"/>
                <a:cs typeface="Calibri"/>
                <a:sym typeface="Calibri"/>
              </a:rPr>
              <a:t>Migliorare la sicurezza di spazi pubblici e grandi edifici (stazioni)</a:t>
            </a:r>
            <a:r>
              <a:rPr lang="it-IT" sz="1600">
                <a:solidFill>
                  <a:schemeClr val="dk1"/>
                </a:solidFill>
                <a:latin typeface="Calibri"/>
                <a:ea typeface="Calibri"/>
                <a:cs typeface="Calibri"/>
                <a:sym typeface="Calibri"/>
              </a:rPr>
              <a:t> grazie alla riproduzione </a:t>
            </a:r>
            <a:endParaRPr/>
          </a:p>
          <a:p>
            <a:pPr indent="0" lvl="0" marL="0" marR="0" rtl="0" algn="just">
              <a:spcBef>
                <a:spcPts val="300"/>
              </a:spcBef>
              <a:spcAft>
                <a:spcPts val="0"/>
              </a:spcAft>
              <a:buNone/>
            </a:pPr>
            <a:r>
              <a:rPr lang="it-IT" sz="1600">
                <a:solidFill>
                  <a:schemeClr val="dk1"/>
                </a:solidFill>
                <a:latin typeface="Calibri"/>
                <a:ea typeface="Calibri"/>
                <a:cs typeface="Calibri"/>
                <a:sym typeface="Calibri"/>
              </a:rPr>
              <a:t>        dei comportamenti pedonali;</a:t>
            </a:r>
            <a:endParaRPr/>
          </a:p>
          <a:p>
            <a:pPr indent="-342900" lvl="0" marL="342900" marR="0" rtl="0" algn="just">
              <a:spcBef>
                <a:spcPts val="300"/>
              </a:spcBef>
              <a:spcAft>
                <a:spcPts val="0"/>
              </a:spcAft>
              <a:buClr>
                <a:schemeClr val="dk1"/>
              </a:buClr>
              <a:buSzPts val="1600"/>
              <a:buFont typeface="Calibri"/>
              <a:buAutoNum type="arabicPeriod" startAt="3"/>
            </a:pPr>
            <a:r>
              <a:rPr lang="it-IT" sz="1600">
                <a:solidFill>
                  <a:schemeClr val="dk1"/>
                </a:solidFill>
                <a:latin typeface="Calibri"/>
                <a:ea typeface="Calibri"/>
                <a:cs typeface="Calibri"/>
                <a:sym typeface="Calibri"/>
              </a:rPr>
              <a:t>Test sul campo tramite </a:t>
            </a:r>
            <a:endParaRPr/>
          </a:p>
          <a:p>
            <a:pPr indent="0" lvl="0" marL="0" marR="0" rtl="0" algn="just">
              <a:spcBef>
                <a:spcPts val="300"/>
              </a:spcBef>
              <a:spcAft>
                <a:spcPts val="0"/>
              </a:spcAft>
              <a:buNone/>
            </a:pPr>
            <a:r>
              <a:rPr b="1" lang="it-IT" sz="1600">
                <a:solidFill>
                  <a:schemeClr val="dk1"/>
                </a:solidFill>
                <a:latin typeface="Calibri"/>
                <a:ea typeface="Calibri"/>
                <a:cs typeface="Calibri"/>
                <a:sym typeface="Calibri"/>
              </a:rPr>
              <a:t>        prove sperimentali.</a:t>
            </a:r>
            <a:endParaRPr b="1" sz="16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36"/>
          <p:cNvSpPr/>
          <p:nvPr/>
        </p:nvSpPr>
        <p:spPr>
          <a:xfrm>
            <a:off x="31026" y="769189"/>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85" name="Google Shape;385;p36"/>
          <p:cNvGrpSpPr/>
          <p:nvPr/>
        </p:nvGrpSpPr>
        <p:grpSpPr>
          <a:xfrm>
            <a:off x="31025" y="45863"/>
            <a:ext cx="9098280" cy="694944"/>
            <a:chOff x="31025" y="45863"/>
            <a:chExt cx="9098280" cy="694944"/>
          </a:xfrm>
        </p:grpSpPr>
        <p:sp>
          <p:nvSpPr>
            <p:cNvPr id="386" name="Google Shape;386;p36"/>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387" name="Google Shape;387;p36"/>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388" name="Google Shape;388;p36"/>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389" name="Google Shape;389;p36"/>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390" name="Google Shape;390;p36"/>
          <p:cNvSpPr/>
          <p:nvPr/>
        </p:nvSpPr>
        <p:spPr>
          <a:xfrm>
            <a:off x="37381" y="796082"/>
            <a:ext cx="9069195"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Roma Tre ed il TPL: Accessibilità e Sicurezza</a:t>
            </a:r>
            <a:endParaRPr b="1" i="1" sz="2600">
              <a:solidFill>
                <a:srgbClr val="C00000"/>
              </a:solidFill>
              <a:latin typeface="Georgia"/>
              <a:ea typeface="Georgia"/>
              <a:cs typeface="Georgia"/>
              <a:sym typeface="Georgia"/>
            </a:endParaRPr>
          </a:p>
        </p:txBody>
      </p:sp>
      <p:sp>
        <p:nvSpPr>
          <p:cNvPr id="391" name="Google Shape;391;p36"/>
          <p:cNvSpPr/>
          <p:nvPr/>
        </p:nvSpPr>
        <p:spPr>
          <a:xfrm>
            <a:off x="664910" y="1290490"/>
            <a:ext cx="8441665" cy="58477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it-IT" sz="1600" u="sng">
                <a:solidFill>
                  <a:srgbClr val="C00000"/>
                </a:solidFill>
                <a:latin typeface="Calibri"/>
                <a:ea typeface="Calibri"/>
                <a:cs typeface="Calibri"/>
                <a:sym typeface="Calibri"/>
              </a:rPr>
              <a:t>ANALISI E VALIDAZIONE DELLE TECNOLOGIE </a:t>
            </a:r>
            <a:r>
              <a:rPr b="1" i="1" lang="it-IT" sz="1600" u="sng">
                <a:solidFill>
                  <a:srgbClr val="C00000"/>
                </a:solidFill>
                <a:latin typeface="Calibri"/>
                <a:ea typeface="Calibri"/>
                <a:cs typeface="Calibri"/>
                <a:sym typeface="Calibri"/>
              </a:rPr>
              <a:t>WI-FI E BLUETOOTH</a:t>
            </a:r>
            <a:r>
              <a:rPr b="1" lang="it-IT" sz="1600" u="sng">
                <a:solidFill>
                  <a:srgbClr val="C00000"/>
                </a:solidFill>
                <a:latin typeface="Calibri"/>
                <a:ea typeface="Calibri"/>
                <a:cs typeface="Calibri"/>
                <a:sym typeface="Calibri"/>
              </a:rPr>
              <a:t> PER L’INDIVIDUAZIONE DEI FLUSSI PEDONALI: UN CASO APPLICATIVO NEL CENTRO STORICO DI ROMA</a:t>
            </a:r>
            <a:endParaRPr b="1" sz="1600" u="sng">
              <a:solidFill>
                <a:srgbClr val="C00000"/>
              </a:solidFill>
              <a:latin typeface="Calibri"/>
              <a:ea typeface="Calibri"/>
              <a:cs typeface="Calibri"/>
              <a:sym typeface="Calibri"/>
            </a:endParaRPr>
          </a:p>
        </p:txBody>
      </p:sp>
      <p:sp>
        <p:nvSpPr>
          <p:cNvPr id="392" name="Google Shape;392;p36"/>
          <p:cNvSpPr txBox="1"/>
          <p:nvPr/>
        </p:nvSpPr>
        <p:spPr>
          <a:xfrm rot="-5400000">
            <a:off x="-2145439" y="3470345"/>
            <a:ext cx="496395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 </a:t>
            </a:r>
            <a:r>
              <a:rPr lang="it-IT" sz="2400">
                <a:solidFill>
                  <a:schemeClr val="dk1"/>
                </a:solidFill>
                <a:latin typeface="Calibri"/>
                <a:ea typeface="Calibri"/>
                <a:cs typeface="Calibri"/>
                <a:sym typeface="Calibri"/>
              </a:rPr>
              <a:t>/ </a:t>
            </a:r>
            <a:r>
              <a:rPr lang="it-IT" sz="2400">
                <a:solidFill>
                  <a:srgbClr val="FFC000"/>
                </a:solidFill>
                <a:latin typeface="Calibri"/>
                <a:ea typeface="Calibri"/>
                <a:cs typeface="Calibri"/>
                <a:sym typeface="Calibri"/>
              </a:rPr>
              <a:t>Incidentalità</a:t>
            </a:r>
            <a:endParaRPr sz="2400">
              <a:solidFill>
                <a:srgbClr val="FFC000"/>
              </a:solidFill>
              <a:latin typeface="Calibri"/>
              <a:ea typeface="Calibri"/>
              <a:cs typeface="Calibri"/>
              <a:sym typeface="Calibri"/>
            </a:endParaRPr>
          </a:p>
        </p:txBody>
      </p:sp>
      <p:sp>
        <p:nvSpPr>
          <p:cNvPr id="393" name="Google Shape;393;p36"/>
          <p:cNvSpPr/>
          <p:nvPr/>
        </p:nvSpPr>
        <p:spPr>
          <a:xfrm>
            <a:off x="594696" y="4836561"/>
            <a:ext cx="4937885" cy="13234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it-IT" sz="1400">
                <a:solidFill>
                  <a:srgbClr val="00B050"/>
                </a:solidFill>
                <a:latin typeface="Calibri"/>
                <a:ea typeface="Calibri"/>
                <a:cs typeface="Calibri"/>
                <a:sym typeface="Calibri"/>
              </a:rPr>
              <a:t>ID postazione;</a:t>
            </a:r>
            <a:endParaRPr/>
          </a:p>
          <a:p>
            <a:pPr indent="0" lvl="0" marL="0" marR="0" rtl="0" algn="just">
              <a:spcBef>
                <a:spcPts val="300"/>
              </a:spcBef>
              <a:spcAft>
                <a:spcPts val="0"/>
              </a:spcAft>
              <a:buNone/>
            </a:pPr>
            <a:r>
              <a:rPr lang="it-IT" sz="1400">
                <a:solidFill>
                  <a:srgbClr val="00B050"/>
                </a:solidFill>
                <a:latin typeface="Calibri"/>
                <a:ea typeface="Calibri"/>
                <a:cs typeface="Calibri"/>
                <a:sym typeface="Calibri"/>
              </a:rPr>
              <a:t>Doppia tecnologia Wi-Fi e Bluetooth;</a:t>
            </a:r>
            <a:endParaRPr/>
          </a:p>
          <a:p>
            <a:pPr indent="0" lvl="0" marL="0" marR="0" rtl="0" algn="just">
              <a:spcBef>
                <a:spcPts val="300"/>
              </a:spcBef>
              <a:spcAft>
                <a:spcPts val="0"/>
              </a:spcAft>
              <a:buNone/>
            </a:pPr>
            <a:r>
              <a:rPr lang="it-IT" sz="1400">
                <a:solidFill>
                  <a:srgbClr val="00B050"/>
                </a:solidFill>
                <a:latin typeface="Calibri"/>
                <a:ea typeface="Calibri"/>
                <a:cs typeface="Calibri"/>
                <a:sym typeface="Calibri"/>
              </a:rPr>
              <a:t>Lettura Mac Address ‘‘mac’’ 🡪 fino a 150 m</a:t>
            </a:r>
            <a:endParaRPr/>
          </a:p>
          <a:p>
            <a:pPr indent="0" lvl="0" marL="0" marR="0" rtl="0" algn="just">
              <a:spcBef>
                <a:spcPts val="300"/>
              </a:spcBef>
              <a:spcAft>
                <a:spcPts val="0"/>
              </a:spcAft>
              <a:buNone/>
            </a:pPr>
            <a:r>
              <a:rPr lang="it-IT" sz="1400">
                <a:solidFill>
                  <a:srgbClr val="00B050"/>
                </a:solidFill>
                <a:latin typeface="Calibri"/>
                <a:ea typeface="Calibri"/>
                <a:cs typeface="Calibri"/>
                <a:sym typeface="Calibri"/>
              </a:rPr>
              <a:t>Data e ora del rilevamento ‘‘detected at’’</a:t>
            </a:r>
            <a:endParaRPr/>
          </a:p>
          <a:p>
            <a:pPr indent="0" lvl="0" marL="0" marR="0" rtl="0" algn="just">
              <a:spcBef>
                <a:spcPts val="300"/>
              </a:spcBef>
              <a:spcAft>
                <a:spcPts val="0"/>
              </a:spcAft>
              <a:buNone/>
            </a:pPr>
            <a:r>
              <a:rPr lang="it-IT" sz="1400">
                <a:solidFill>
                  <a:srgbClr val="00B050"/>
                </a:solidFill>
                <a:latin typeface="Calibri"/>
                <a:ea typeface="Calibri"/>
                <a:cs typeface="Calibri"/>
                <a:sym typeface="Calibri"/>
              </a:rPr>
              <a:t>Qualità del segnale di captazione del dispositivo [dbm] ‘‘rssi’’. </a:t>
            </a:r>
            <a:endParaRPr sz="1400">
              <a:solidFill>
                <a:srgbClr val="00B050"/>
              </a:solidFill>
              <a:latin typeface="Calibri"/>
              <a:ea typeface="Calibri"/>
              <a:cs typeface="Calibri"/>
              <a:sym typeface="Calibri"/>
            </a:endParaRPr>
          </a:p>
        </p:txBody>
      </p:sp>
      <p:grpSp>
        <p:nvGrpSpPr>
          <p:cNvPr id="394" name="Google Shape;394;p36"/>
          <p:cNvGrpSpPr/>
          <p:nvPr/>
        </p:nvGrpSpPr>
        <p:grpSpPr>
          <a:xfrm>
            <a:off x="5111368" y="3983798"/>
            <a:ext cx="3931920" cy="2180886"/>
            <a:chOff x="5111368" y="3983798"/>
            <a:chExt cx="3931920" cy="2180886"/>
          </a:xfrm>
        </p:grpSpPr>
        <p:pic>
          <p:nvPicPr>
            <p:cNvPr descr="Immagine che contiene testo, mappa&#10;&#10;Descrizione generata automaticamente" id="395" name="Google Shape;395;p36"/>
            <p:cNvPicPr preferRelativeResize="0"/>
            <p:nvPr/>
          </p:nvPicPr>
          <p:blipFill rotWithShape="1">
            <a:blip r:embed="rId6">
              <a:alphaModFix/>
            </a:blip>
            <a:srcRect b="1520" l="-1998" r="799" t="-1520"/>
            <a:stretch/>
          </p:blipFill>
          <p:spPr>
            <a:xfrm>
              <a:off x="5111368" y="3984465"/>
              <a:ext cx="3931920" cy="2180219"/>
            </a:xfrm>
            <a:prstGeom prst="rect">
              <a:avLst/>
            </a:prstGeom>
            <a:noFill/>
            <a:ln>
              <a:noFill/>
            </a:ln>
          </p:spPr>
        </p:pic>
        <p:sp>
          <p:nvSpPr>
            <p:cNvPr id="396" name="Google Shape;396;p36"/>
            <p:cNvSpPr/>
            <p:nvPr/>
          </p:nvSpPr>
          <p:spPr>
            <a:xfrm>
              <a:off x="7702093" y="3983798"/>
              <a:ext cx="1341195"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FF00"/>
                  </a:solidFill>
                  <a:latin typeface="Calibri"/>
                  <a:ea typeface="Calibri"/>
                  <a:cs typeface="Calibri"/>
                  <a:sym typeface="Calibri"/>
                </a:rPr>
                <a:t>Assegnazione</a:t>
              </a:r>
              <a:endParaRPr/>
            </a:p>
          </p:txBody>
        </p:sp>
      </p:grpSp>
      <p:grpSp>
        <p:nvGrpSpPr>
          <p:cNvPr id="397" name="Google Shape;397;p36"/>
          <p:cNvGrpSpPr/>
          <p:nvPr/>
        </p:nvGrpSpPr>
        <p:grpSpPr>
          <a:xfrm>
            <a:off x="3302977" y="1875265"/>
            <a:ext cx="3992022" cy="2303958"/>
            <a:chOff x="3209356" y="1872064"/>
            <a:chExt cx="3992022" cy="2303958"/>
          </a:xfrm>
        </p:grpSpPr>
        <p:pic>
          <p:nvPicPr>
            <p:cNvPr id="398" name="Google Shape;398;p36"/>
            <p:cNvPicPr preferRelativeResize="0"/>
            <p:nvPr/>
          </p:nvPicPr>
          <p:blipFill rotWithShape="1">
            <a:blip r:embed="rId7">
              <a:alphaModFix/>
            </a:blip>
            <a:srcRect b="727" l="0" r="491" t="3229"/>
            <a:stretch/>
          </p:blipFill>
          <p:spPr>
            <a:xfrm>
              <a:off x="3209356" y="1875932"/>
              <a:ext cx="3992021" cy="2300090"/>
            </a:xfrm>
            <a:prstGeom prst="rect">
              <a:avLst/>
            </a:prstGeom>
            <a:noFill/>
            <a:ln>
              <a:noFill/>
            </a:ln>
          </p:spPr>
        </p:pic>
        <p:sp>
          <p:nvSpPr>
            <p:cNvPr id="399" name="Google Shape;399;p36"/>
            <p:cNvSpPr/>
            <p:nvPr/>
          </p:nvSpPr>
          <p:spPr>
            <a:xfrm>
              <a:off x="5269584" y="1872064"/>
              <a:ext cx="1931794"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FF00"/>
                  </a:solidFill>
                  <a:latin typeface="Calibri"/>
                  <a:ea typeface="Calibri"/>
                  <a:cs typeface="Calibri"/>
                  <a:sym typeface="Calibri"/>
                </a:rPr>
                <a:t>Rilievi in Movimento</a:t>
              </a:r>
              <a:endParaRPr/>
            </a:p>
          </p:txBody>
        </p:sp>
      </p:grpSp>
      <p:grpSp>
        <p:nvGrpSpPr>
          <p:cNvPr id="400" name="Google Shape;400;p36"/>
          <p:cNvGrpSpPr/>
          <p:nvPr/>
        </p:nvGrpSpPr>
        <p:grpSpPr>
          <a:xfrm>
            <a:off x="750862" y="1845601"/>
            <a:ext cx="1740934" cy="2946297"/>
            <a:chOff x="1120132" y="1881941"/>
            <a:chExt cx="1740934" cy="2946297"/>
          </a:xfrm>
        </p:grpSpPr>
        <p:pic>
          <p:nvPicPr>
            <p:cNvPr id="401" name="Google Shape;401;p36"/>
            <p:cNvPicPr preferRelativeResize="0"/>
            <p:nvPr/>
          </p:nvPicPr>
          <p:blipFill rotWithShape="1">
            <a:blip r:embed="rId8">
              <a:alphaModFix/>
            </a:blip>
            <a:srcRect b="7156" l="0" r="0" t="2567"/>
            <a:stretch/>
          </p:blipFill>
          <p:spPr>
            <a:xfrm>
              <a:off x="1120134" y="1939031"/>
              <a:ext cx="1740932" cy="2889207"/>
            </a:xfrm>
            <a:prstGeom prst="rect">
              <a:avLst/>
            </a:prstGeom>
            <a:noFill/>
            <a:ln cap="flat" cmpd="sng" w="38100">
              <a:solidFill>
                <a:srgbClr val="00B050"/>
              </a:solidFill>
              <a:prstDash val="solid"/>
              <a:round/>
              <a:headEnd len="sm" w="sm" type="none"/>
              <a:tailEnd len="sm" w="sm" type="none"/>
            </a:ln>
          </p:spPr>
        </p:pic>
        <p:sp>
          <p:nvSpPr>
            <p:cNvPr id="402" name="Google Shape;402;p36"/>
            <p:cNvSpPr/>
            <p:nvPr/>
          </p:nvSpPr>
          <p:spPr>
            <a:xfrm>
              <a:off x="1120132" y="1881941"/>
              <a:ext cx="173246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FF00"/>
                  </a:solidFill>
                  <a:latin typeface="Calibri"/>
                  <a:ea typeface="Calibri"/>
                  <a:cs typeface="Calibri"/>
                  <a:sym typeface="Calibri"/>
                </a:rPr>
                <a:t>Strumentazione</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37"/>
          <p:cNvSpPr/>
          <p:nvPr/>
        </p:nvSpPr>
        <p:spPr>
          <a:xfrm>
            <a:off x="31026" y="769189"/>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37"/>
          <p:cNvSpPr/>
          <p:nvPr/>
        </p:nvSpPr>
        <p:spPr>
          <a:xfrm>
            <a:off x="37381" y="796082"/>
            <a:ext cx="9091923"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Sistema di Supporto alle Decisioni (DSS):</a:t>
            </a:r>
            <a:endParaRPr b="1" i="1" sz="2600">
              <a:solidFill>
                <a:srgbClr val="C00000"/>
              </a:solidFill>
              <a:latin typeface="Georgia"/>
              <a:ea typeface="Georgia"/>
              <a:cs typeface="Georgia"/>
              <a:sym typeface="Georgia"/>
            </a:endParaRPr>
          </a:p>
        </p:txBody>
      </p:sp>
      <p:grpSp>
        <p:nvGrpSpPr>
          <p:cNvPr id="410" name="Google Shape;410;p37"/>
          <p:cNvGrpSpPr/>
          <p:nvPr/>
        </p:nvGrpSpPr>
        <p:grpSpPr>
          <a:xfrm>
            <a:off x="31025" y="45863"/>
            <a:ext cx="9098280" cy="694944"/>
            <a:chOff x="31025" y="45863"/>
            <a:chExt cx="9098280" cy="694944"/>
          </a:xfrm>
        </p:grpSpPr>
        <p:sp>
          <p:nvSpPr>
            <p:cNvPr id="411" name="Google Shape;411;p37"/>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412" name="Google Shape;412;p37"/>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413" name="Google Shape;413;p37"/>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414" name="Google Shape;414;p37"/>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415" name="Google Shape;415;p37"/>
          <p:cNvSpPr txBox="1"/>
          <p:nvPr/>
        </p:nvSpPr>
        <p:spPr>
          <a:xfrm>
            <a:off x="959224" y="1317386"/>
            <a:ext cx="8184776" cy="2044377"/>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chemeClr val="dk1"/>
              </a:buClr>
              <a:buSzPts val="1800"/>
              <a:buFont typeface="Arial"/>
              <a:buNone/>
            </a:pPr>
            <a:r>
              <a:rPr b="1" lang="it-IT" sz="1800" u="sng">
                <a:solidFill>
                  <a:schemeClr val="dk1"/>
                </a:solidFill>
                <a:latin typeface="Calibri"/>
                <a:ea typeface="Calibri"/>
                <a:cs typeface="Calibri"/>
                <a:sym typeface="Calibri"/>
              </a:rPr>
              <a:t>OBIETTIVI</a:t>
            </a:r>
            <a:r>
              <a:rPr lang="it-IT" sz="1800">
                <a:solidFill>
                  <a:schemeClr val="dk1"/>
                </a:solidFill>
                <a:latin typeface="Calibri"/>
                <a:ea typeface="Calibri"/>
                <a:cs typeface="Calibri"/>
                <a:sym typeface="Calibri"/>
              </a:rPr>
              <a:t>:</a:t>
            </a:r>
            <a:endParaRPr/>
          </a:p>
          <a:p>
            <a:pPr indent="-457200" lvl="0" marL="457200" marR="0" rtl="0" algn="just">
              <a:lnSpc>
                <a:spcPct val="90000"/>
              </a:lnSpc>
              <a:spcBef>
                <a:spcPts val="1000"/>
              </a:spcBef>
              <a:spcAft>
                <a:spcPts val="0"/>
              </a:spcAft>
              <a:buClr>
                <a:schemeClr val="dk1"/>
              </a:buClr>
              <a:buSzPts val="1800"/>
              <a:buFont typeface="Calibri"/>
              <a:buAutoNum type="arabicPeriod"/>
            </a:pPr>
            <a:r>
              <a:rPr lang="it-IT" sz="1800">
                <a:solidFill>
                  <a:schemeClr val="dk1"/>
                </a:solidFill>
                <a:latin typeface="Calibri"/>
                <a:ea typeface="Calibri"/>
                <a:cs typeface="Calibri"/>
                <a:sym typeface="Calibri"/>
              </a:rPr>
              <a:t>Unire le diverse fonti di informazione in un unico grafo di riferimento.</a:t>
            </a:r>
            <a:endParaRPr/>
          </a:p>
          <a:p>
            <a:pPr indent="-457200" lvl="0" marL="457200" marR="0" rtl="0" algn="just">
              <a:lnSpc>
                <a:spcPct val="90000"/>
              </a:lnSpc>
              <a:spcBef>
                <a:spcPts val="1000"/>
              </a:spcBef>
              <a:spcAft>
                <a:spcPts val="0"/>
              </a:spcAft>
              <a:buClr>
                <a:schemeClr val="dk1"/>
              </a:buClr>
              <a:buSzPts val="1800"/>
              <a:buFont typeface="Calibri"/>
              <a:buAutoNum type="arabicPeriod"/>
            </a:pPr>
            <a:r>
              <a:rPr lang="it-IT" sz="1800">
                <a:solidFill>
                  <a:schemeClr val="dk1"/>
                </a:solidFill>
                <a:latin typeface="Calibri"/>
                <a:ea typeface="Calibri"/>
                <a:cs typeface="Calibri"/>
                <a:sym typeface="Calibri"/>
              </a:rPr>
              <a:t>Realizzare una piattaforma Web-Gis che consenta di effettuare interrogazioni prestabilite al sistema geografico di riferimento con l’obiettivo di monitorare lo stato di fluidificazione del traffico ed i livelli inquinamento e di incidentalità della rete stradale di Roma Capitale.</a:t>
            </a:r>
            <a:endParaRPr/>
          </a:p>
        </p:txBody>
      </p:sp>
      <p:pic>
        <p:nvPicPr>
          <p:cNvPr id="416" name="Google Shape;416;p37"/>
          <p:cNvPicPr preferRelativeResize="0"/>
          <p:nvPr/>
        </p:nvPicPr>
        <p:blipFill rotWithShape="1">
          <a:blip r:embed="rId6">
            <a:alphaModFix/>
          </a:blip>
          <a:srcRect b="7255" l="0" r="0" t="0"/>
          <a:stretch/>
        </p:blipFill>
        <p:spPr>
          <a:xfrm>
            <a:off x="1480175" y="3000325"/>
            <a:ext cx="6961803" cy="3200400"/>
          </a:xfrm>
          <a:prstGeom prst="rect">
            <a:avLst/>
          </a:prstGeom>
          <a:noFill/>
          <a:ln>
            <a:noFill/>
          </a:ln>
        </p:spPr>
      </p:pic>
      <p:sp>
        <p:nvSpPr>
          <p:cNvPr id="417" name="Google Shape;417;p37"/>
          <p:cNvSpPr txBox="1"/>
          <p:nvPr/>
        </p:nvSpPr>
        <p:spPr>
          <a:xfrm rot="-5400000">
            <a:off x="-2117731" y="3470345"/>
            <a:ext cx="496395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 </a:t>
            </a:r>
            <a:r>
              <a:rPr lang="it-IT" sz="2400">
                <a:solidFill>
                  <a:schemeClr val="dk1"/>
                </a:solidFill>
                <a:latin typeface="Calibri"/>
                <a:ea typeface="Calibri"/>
                <a:cs typeface="Calibri"/>
                <a:sym typeface="Calibri"/>
              </a:rPr>
              <a:t>/ </a:t>
            </a:r>
            <a:r>
              <a:rPr lang="it-IT" sz="2400">
                <a:solidFill>
                  <a:srgbClr val="FFC000"/>
                </a:solidFill>
                <a:latin typeface="Calibri"/>
                <a:ea typeface="Calibri"/>
                <a:cs typeface="Calibri"/>
                <a:sym typeface="Calibri"/>
              </a:rPr>
              <a:t>Incidentalità</a:t>
            </a:r>
            <a:endParaRPr sz="2400">
              <a:solidFill>
                <a:srgbClr val="FFC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38"/>
          <p:cNvSpPr/>
          <p:nvPr/>
        </p:nvSpPr>
        <p:spPr>
          <a:xfrm>
            <a:off x="31026" y="769189"/>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38"/>
          <p:cNvSpPr/>
          <p:nvPr/>
        </p:nvSpPr>
        <p:spPr>
          <a:xfrm>
            <a:off x="37381" y="796082"/>
            <a:ext cx="9091923"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Sistema di Supporto alle Decisioni (DSS):</a:t>
            </a:r>
            <a:endParaRPr b="1" i="1" sz="2600">
              <a:solidFill>
                <a:srgbClr val="C00000"/>
              </a:solidFill>
              <a:latin typeface="Georgia"/>
              <a:ea typeface="Georgia"/>
              <a:cs typeface="Georgia"/>
              <a:sym typeface="Georgia"/>
            </a:endParaRPr>
          </a:p>
        </p:txBody>
      </p:sp>
      <p:grpSp>
        <p:nvGrpSpPr>
          <p:cNvPr id="425" name="Google Shape;425;p38"/>
          <p:cNvGrpSpPr/>
          <p:nvPr/>
        </p:nvGrpSpPr>
        <p:grpSpPr>
          <a:xfrm>
            <a:off x="31025" y="45863"/>
            <a:ext cx="9098280" cy="694944"/>
            <a:chOff x="31025" y="45863"/>
            <a:chExt cx="9098280" cy="694944"/>
          </a:xfrm>
        </p:grpSpPr>
        <p:sp>
          <p:nvSpPr>
            <p:cNvPr id="426" name="Google Shape;426;p38"/>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427" name="Google Shape;427;p38"/>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428" name="Google Shape;428;p38"/>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429" name="Google Shape;429;p38"/>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430" name="Google Shape;430;p38"/>
          <p:cNvSpPr txBox="1"/>
          <p:nvPr/>
        </p:nvSpPr>
        <p:spPr>
          <a:xfrm rot="-5400000">
            <a:off x="-2117731" y="3470345"/>
            <a:ext cx="496395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 </a:t>
            </a:r>
            <a:r>
              <a:rPr lang="it-IT" sz="2400">
                <a:solidFill>
                  <a:schemeClr val="dk1"/>
                </a:solidFill>
                <a:latin typeface="Calibri"/>
                <a:ea typeface="Calibri"/>
                <a:cs typeface="Calibri"/>
                <a:sym typeface="Calibri"/>
              </a:rPr>
              <a:t>/ </a:t>
            </a:r>
            <a:r>
              <a:rPr lang="it-IT" sz="2400">
                <a:solidFill>
                  <a:srgbClr val="FFC000"/>
                </a:solidFill>
                <a:latin typeface="Calibri"/>
                <a:ea typeface="Calibri"/>
                <a:cs typeface="Calibri"/>
                <a:sym typeface="Calibri"/>
              </a:rPr>
              <a:t>Incidentalità</a:t>
            </a:r>
            <a:endParaRPr sz="2400">
              <a:solidFill>
                <a:srgbClr val="FFC000"/>
              </a:solidFill>
              <a:latin typeface="Calibri"/>
              <a:ea typeface="Calibri"/>
              <a:cs typeface="Calibri"/>
              <a:sym typeface="Calibri"/>
            </a:endParaRPr>
          </a:p>
        </p:txBody>
      </p:sp>
      <p:pic>
        <p:nvPicPr>
          <p:cNvPr id="431" name="Google Shape;431;p38"/>
          <p:cNvPicPr preferRelativeResize="0"/>
          <p:nvPr/>
        </p:nvPicPr>
        <p:blipFill rotWithShape="1">
          <a:blip r:embed="rId6">
            <a:alphaModFix/>
          </a:blip>
          <a:srcRect b="0" l="0" r="0" t="0"/>
          <a:stretch/>
        </p:blipFill>
        <p:spPr>
          <a:xfrm>
            <a:off x="801386" y="1248177"/>
            <a:ext cx="8050177" cy="49307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39"/>
          <p:cNvSpPr/>
          <p:nvPr/>
        </p:nvSpPr>
        <p:spPr>
          <a:xfrm>
            <a:off x="31026" y="769189"/>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39"/>
          <p:cNvSpPr/>
          <p:nvPr/>
        </p:nvSpPr>
        <p:spPr>
          <a:xfrm>
            <a:off x="37381" y="796082"/>
            <a:ext cx="9069195"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Indagine sulla Velocità su APL con Telelaser</a:t>
            </a:r>
            <a:endParaRPr b="1" i="1" sz="2600">
              <a:solidFill>
                <a:srgbClr val="C00000"/>
              </a:solidFill>
              <a:latin typeface="Georgia"/>
              <a:ea typeface="Georgia"/>
              <a:cs typeface="Georgia"/>
              <a:sym typeface="Georgia"/>
            </a:endParaRPr>
          </a:p>
        </p:txBody>
      </p:sp>
      <p:grpSp>
        <p:nvGrpSpPr>
          <p:cNvPr id="439" name="Google Shape;439;p39"/>
          <p:cNvGrpSpPr/>
          <p:nvPr/>
        </p:nvGrpSpPr>
        <p:grpSpPr>
          <a:xfrm>
            <a:off x="31025" y="45863"/>
            <a:ext cx="9098280" cy="694944"/>
            <a:chOff x="31025" y="45863"/>
            <a:chExt cx="9098280" cy="694944"/>
          </a:xfrm>
        </p:grpSpPr>
        <p:sp>
          <p:nvSpPr>
            <p:cNvPr id="440" name="Google Shape;440;p39"/>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441" name="Google Shape;441;p39"/>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442" name="Google Shape;442;p39"/>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443" name="Google Shape;443;p39"/>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444" name="Google Shape;444;p39"/>
          <p:cNvSpPr/>
          <p:nvPr/>
        </p:nvSpPr>
        <p:spPr>
          <a:xfrm>
            <a:off x="396253" y="1353247"/>
            <a:ext cx="8345095" cy="4425253"/>
          </a:xfrm>
          <a:prstGeom prst="rect">
            <a:avLst/>
          </a:prstGeom>
          <a:no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40"/>
          <p:cNvSpPr/>
          <p:nvPr/>
        </p:nvSpPr>
        <p:spPr>
          <a:xfrm>
            <a:off x="31026" y="769189"/>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40"/>
          <p:cNvSpPr/>
          <p:nvPr/>
        </p:nvSpPr>
        <p:spPr>
          <a:xfrm>
            <a:off x="37381" y="796082"/>
            <a:ext cx="9091923"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Prospettive: La micro-mobilità elettrica</a:t>
            </a:r>
            <a:endParaRPr b="1" i="1" sz="2600">
              <a:solidFill>
                <a:srgbClr val="C00000"/>
              </a:solidFill>
              <a:latin typeface="Georgia"/>
              <a:ea typeface="Georgia"/>
              <a:cs typeface="Georgia"/>
              <a:sym typeface="Georgia"/>
            </a:endParaRPr>
          </a:p>
        </p:txBody>
      </p:sp>
      <p:grpSp>
        <p:nvGrpSpPr>
          <p:cNvPr id="452" name="Google Shape;452;p40"/>
          <p:cNvGrpSpPr/>
          <p:nvPr/>
        </p:nvGrpSpPr>
        <p:grpSpPr>
          <a:xfrm>
            <a:off x="31025" y="45863"/>
            <a:ext cx="9098280" cy="694944"/>
            <a:chOff x="31025" y="45863"/>
            <a:chExt cx="9098280" cy="694944"/>
          </a:xfrm>
        </p:grpSpPr>
        <p:sp>
          <p:nvSpPr>
            <p:cNvPr id="453" name="Google Shape;453;p40"/>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454" name="Google Shape;454;p40"/>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455" name="Google Shape;455;p40"/>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456" name="Google Shape;456;p40"/>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457" name="Google Shape;457;p40"/>
          <p:cNvSpPr txBox="1"/>
          <p:nvPr/>
        </p:nvSpPr>
        <p:spPr>
          <a:xfrm rot="-5400000">
            <a:off x="-2117731" y="3470345"/>
            <a:ext cx="496395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a:t>
            </a:r>
            <a:endParaRPr sz="2400">
              <a:solidFill>
                <a:srgbClr val="FFC000"/>
              </a:solidFill>
              <a:latin typeface="Calibri"/>
              <a:ea typeface="Calibri"/>
              <a:cs typeface="Calibri"/>
              <a:sym typeface="Calibri"/>
            </a:endParaRPr>
          </a:p>
        </p:txBody>
      </p:sp>
      <p:sp>
        <p:nvSpPr>
          <p:cNvPr id="458" name="Google Shape;458;p40"/>
          <p:cNvSpPr/>
          <p:nvPr/>
        </p:nvSpPr>
        <p:spPr>
          <a:xfrm>
            <a:off x="778758" y="1288525"/>
            <a:ext cx="835054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u="sng">
                <a:solidFill>
                  <a:schemeClr val="dk1"/>
                </a:solidFill>
                <a:latin typeface="Calibri"/>
                <a:ea typeface="Calibri"/>
                <a:cs typeface="Calibri"/>
                <a:sym typeface="Calibri"/>
              </a:rPr>
              <a:t>ACCORDO DI RICERCA TRA DIPARTMENTO DI INGEGNERIA E CIRC</a:t>
            </a:r>
            <a:r>
              <a:rPr b="1" lang="it-IT" sz="1800">
                <a:solidFill>
                  <a:schemeClr val="dk1"/>
                </a:solidFill>
                <a:latin typeface="Calibri"/>
                <a:ea typeface="Calibri"/>
                <a:cs typeface="Calibri"/>
                <a:sym typeface="Calibri"/>
              </a:rPr>
              <a:t>  </a:t>
            </a:r>
            <a:r>
              <a:rPr i="1" lang="it-IT" sz="1800">
                <a:solidFill>
                  <a:schemeClr val="dk1"/>
                </a:solidFill>
                <a:latin typeface="Calibri"/>
                <a:ea typeface="Calibri"/>
                <a:cs typeface="Calibri"/>
                <a:sym typeface="Calibri"/>
              </a:rPr>
              <a:t>(Settembre 2019)</a:t>
            </a:r>
            <a:endParaRPr/>
          </a:p>
        </p:txBody>
      </p:sp>
      <p:sp>
        <p:nvSpPr>
          <p:cNvPr id="459" name="Google Shape;459;p40"/>
          <p:cNvSpPr txBox="1"/>
          <p:nvPr/>
        </p:nvSpPr>
        <p:spPr>
          <a:xfrm>
            <a:off x="4333072" y="2877953"/>
            <a:ext cx="4773504" cy="1200329"/>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b="1" lang="it-IT" sz="1800">
                <a:solidFill>
                  <a:schemeClr val="dk1"/>
                </a:solidFill>
                <a:latin typeface="Calibri"/>
                <a:ea typeface="Calibri"/>
                <a:cs typeface="Calibri"/>
                <a:sym typeface="Calibri"/>
              </a:rPr>
              <a:t>REGOLAMENTAZIONE</a:t>
            </a:r>
            <a:endParaRPr/>
          </a:p>
          <a:p>
            <a:pPr indent="0" lvl="0" marL="0" marR="0" rtl="0" algn="l">
              <a:spcBef>
                <a:spcPts val="0"/>
              </a:spcBef>
              <a:spcAft>
                <a:spcPts val="0"/>
              </a:spcAft>
              <a:buNone/>
            </a:pPr>
            <a:r>
              <a:rPr b="1" lang="it-IT" sz="1800">
                <a:solidFill>
                  <a:schemeClr val="dk1"/>
                </a:solidFill>
                <a:latin typeface="Calibri"/>
                <a:ea typeface="Calibri"/>
                <a:cs typeface="Calibri"/>
                <a:sym typeface="Calibri"/>
              </a:rPr>
              <a:t>	</a:t>
            </a:r>
            <a:r>
              <a:rPr lang="it-IT" sz="1800">
                <a:solidFill>
                  <a:schemeClr val="dk1"/>
                </a:solidFill>
                <a:latin typeface="Calibri"/>
                <a:ea typeface="Calibri"/>
                <a:cs typeface="Calibri"/>
                <a:sym typeface="Calibri"/>
              </a:rPr>
              <a:t>- Best practices europee ed extra-europee;</a:t>
            </a:r>
            <a:endParaRPr/>
          </a:p>
          <a:p>
            <a:pPr indent="0" lvl="0" marL="0" marR="0" rtl="0" algn="l">
              <a:spcBef>
                <a:spcPts val="0"/>
              </a:spcBef>
              <a:spcAft>
                <a:spcPts val="0"/>
              </a:spcAft>
              <a:buNone/>
            </a:pPr>
            <a:r>
              <a:rPr lang="it-IT" sz="1800">
                <a:solidFill>
                  <a:schemeClr val="dk1"/>
                </a:solidFill>
                <a:latin typeface="Calibri"/>
                <a:ea typeface="Calibri"/>
                <a:cs typeface="Calibri"/>
                <a:sym typeface="Calibri"/>
              </a:rPr>
              <a:t>	- Evoluzioni della normative nazionale;</a:t>
            </a:r>
            <a:endParaRPr/>
          </a:p>
          <a:p>
            <a:pPr indent="0" lvl="0" marL="0" marR="0" rtl="0" algn="l">
              <a:spcBef>
                <a:spcPts val="0"/>
              </a:spcBef>
              <a:spcAft>
                <a:spcPts val="0"/>
              </a:spcAft>
              <a:buNone/>
            </a:pPr>
            <a:r>
              <a:rPr lang="it-IT" sz="1800">
                <a:solidFill>
                  <a:schemeClr val="dk1"/>
                </a:solidFill>
                <a:latin typeface="Calibri"/>
                <a:ea typeface="Calibri"/>
                <a:cs typeface="Calibri"/>
                <a:sym typeface="Calibri"/>
              </a:rPr>
              <a:t>	- Sperimentazioni in atto.</a:t>
            </a:r>
            <a:endParaRPr/>
          </a:p>
        </p:txBody>
      </p:sp>
      <p:sp>
        <p:nvSpPr>
          <p:cNvPr id="460" name="Google Shape;460;p40"/>
          <p:cNvSpPr txBox="1"/>
          <p:nvPr/>
        </p:nvSpPr>
        <p:spPr>
          <a:xfrm>
            <a:off x="4328652" y="4170113"/>
            <a:ext cx="4773504" cy="1754326"/>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b="1" lang="it-IT" sz="1800">
                <a:solidFill>
                  <a:schemeClr val="dk1"/>
                </a:solidFill>
                <a:latin typeface="Calibri"/>
                <a:ea typeface="Calibri"/>
                <a:cs typeface="Calibri"/>
                <a:sym typeface="Calibri"/>
              </a:rPr>
              <a:t>IMPATTO DELLA MICROMOBILITÀ ELETTRICA</a:t>
            </a:r>
            <a:endParaRPr/>
          </a:p>
          <a:p>
            <a:pPr indent="0" lvl="0" marL="0" marR="0" rtl="0" algn="l">
              <a:spcBef>
                <a:spcPts val="0"/>
              </a:spcBef>
              <a:spcAft>
                <a:spcPts val="0"/>
              </a:spcAft>
              <a:buNone/>
            </a:pPr>
            <a:r>
              <a:rPr b="1" lang="it-IT" sz="1800">
                <a:solidFill>
                  <a:schemeClr val="dk1"/>
                </a:solidFill>
                <a:latin typeface="Calibri"/>
                <a:ea typeface="Calibri"/>
                <a:cs typeface="Calibri"/>
                <a:sym typeface="Calibri"/>
              </a:rPr>
              <a:t>	</a:t>
            </a:r>
            <a:r>
              <a:rPr lang="it-IT" sz="1800">
                <a:solidFill>
                  <a:schemeClr val="dk1"/>
                </a:solidFill>
                <a:latin typeface="Calibri"/>
                <a:ea typeface="Calibri"/>
                <a:cs typeface="Calibri"/>
                <a:sym typeface="Calibri"/>
              </a:rPr>
              <a:t>- Analisi delle aree di sperimentazione;</a:t>
            </a:r>
            <a:endParaRPr/>
          </a:p>
          <a:p>
            <a:pPr indent="0" lvl="0" marL="0" marR="0" rtl="0" algn="l">
              <a:spcBef>
                <a:spcPts val="0"/>
              </a:spcBef>
              <a:spcAft>
                <a:spcPts val="0"/>
              </a:spcAft>
              <a:buNone/>
            </a:pPr>
            <a:r>
              <a:rPr lang="it-IT" sz="1800">
                <a:solidFill>
                  <a:schemeClr val="dk1"/>
                </a:solidFill>
                <a:latin typeface="Calibri"/>
                <a:ea typeface="Calibri"/>
                <a:cs typeface="Calibri"/>
                <a:sym typeface="Calibri"/>
              </a:rPr>
              <a:t>	- Stima della domanda;</a:t>
            </a:r>
            <a:endParaRPr/>
          </a:p>
          <a:p>
            <a:pPr indent="0" lvl="0" marL="0" marR="0" rtl="0" algn="l">
              <a:spcBef>
                <a:spcPts val="0"/>
              </a:spcBef>
              <a:spcAft>
                <a:spcPts val="0"/>
              </a:spcAft>
              <a:buNone/>
            </a:pPr>
            <a:r>
              <a:rPr lang="it-IT" sz="1800">
                <a:solidFill>
                  <a:schemeClr val="dk1"/>
                </a:solidFill>
                <a:latin typeface="Calibri"/>
                <a:ea typeface="Calibri"/>
                <a:cs typeface="Calibri"/>
                <a:sym typeface="Calibri"/>
              </a:rPr>
              <a:t>	- Simulazione degli scenari e comparazione;</a:t>
            </a:r>
            <a:endParaRPr/>
          </a:p>
          <a:p>
            <a:pPr indent="0" lvl="0" marL="0" marR="0" rtl="0" algn="l">
              <a:spcBef>
                <a:spcPts val="0"/>
              </a:spcBef>
              <a:spcAft>
                <a:spcPts val="0"/>
              </a:spcAft>
              <a:buNone/>
            </a:pPr>
            <a:r>
              <a:rPr lang="it-IT" sz="1800">
                <a:solidFill>
                  <a:schemeClr val="dk1"/>
                </a:solidFill>
                <a:latin typeface="Calibri"/>
                <a:ea typeface="Calibri"/>
                <a:cs typeface="Calibri"/>
                <a:sym typeface="Calibri"/>
              </a:rPr>
              <a:t>	- Indicatori sintetici per valutazione impatto 		   accessibilità e deflusso.</a:t>
            </a:r>
            <a:endParaRPr/>
          </a:p>
        </p:txBody>
      </p:sp>
      <p:pic>
        <p:nvPicPr>
          <p:cNvPr id="461" name="Google Shape;461;p40"/>
          <p:cNvPicPr preferRelativeResize="0"/>
          <p:nvPr/>
        </p:nvPicPr>
        <p:blipFill rotWithShape="1">
          <a:blip r:embed="rId6">
            <a:alphaModFix/>
          </a:blip>
          <a:srcRect b="0" l="0" r="0" t="0"/>
          <a:stretch/>
        </p:blipFill>
        <p:spPr>
          <a:xfrm>
            <a:off x="6636120" y="1934143"/>
            <a:ext cx="2038070" cy="679003"/>
          </a:xfrm>
          <a:prstGeom prst="rect">
            <a:avLst/>
          </a:prstGeom>
          <a:noFill/>
          <a:ln>
            <a:noFill/>
          </a:ln>
        </p:spPr>
      </p:pic>
      <p:pic>
        <p:nvPicPr>
          <p:cNvPr descr="http://upload.wikimedia.org/wikipedia/it/c/c8/Logo_Roma_Tre.jpg" id="462" name="Google Shape;462;p40"/>
          <p:cNvPicPr preferRelativeResize="0"/>
          <p:nvPr/>
        </p:nvPicPr>
        <p:blipFill rotWithShape="1">
          <a:blip r:embed="rId4">
            <a:alphaModFix/>
          </a:blip>
          <a:srcRect b="0" l="0" r="0" t="0"/>
          <a:stretch/>
        </p:blipFill>
        <p:spPr>
          <a:xfrm>
            <a:off x="4992083" y="1934821"/>
            <a:ext cx="1326775" cy="713084"/>
          </a:xfrm>
          <a:prstGeom prst="rect">
            <a:avLst/>
          </a:prstGeom>
          <a:noFill/>
          <a:ln>
            <a:noFill/>
          </a:ln>
        </p:spPr>
      </p:pic>
      <p:pic>
        <p:nvPicPr>
          <p:cNvPr id="463" name="Google Shape;463;p40"/>
          <p:cNvPicPr preferRelativeResize="0"/>
          <p:nvPr/>
        </p:nvPicPr>
        <p:blipFill rotWithShape="1">
          <a:blip r:embed="rId7">
            <a:alphaModFix/>
          </a:blip>
          <a:srcRect b="0" l="9948" r="0" t="0"/>
          <a:stretch/>
        </p:blipFill>
        <p:spPr>
          <a:xfrm>
            <a:off x="692727" y="3592649"/>
            <a:ext cx="4584514" cy="2491587"/>
          </a:xfrm>
          <a:prstGeom prst="rect">
            <a:avLst/>
          </a:prstGeom>
          <a:noFill/>
          <a:ln>
            <a:noFill/>
          </a:ln>
        </p:spPr>
      </p:pic>
      <p:grpSp>
        <p:nvGrpSpPr>
          <p:cNvPr id="464" name="Google Shape;464;p40"/>
          <p:cNvGrpSpPr/>
          <p:nvPr/>
        </p:nvGrpSpPr>
        <p:grpSpPr>
          <a:xfrm>
            <a:off x="716178" y="1956411"/>
            <a:ext cx="3566289" cy="1538883"/>
            <a:chOff x="716178" y="1956411"/>
            <a:chExt cx="3566289" cy="1538883"/>
          </a:xfrm>
        </p:grpSpPr>
        <p:sp>
          <p:nvSpPr>
            <p:cNvPr id="465" name="Google Shape;465;p40"/>
            <p:cNvSpPr/>
            <p:nvPr/>
          </p:nvSpPr>
          <p:spPr>
            <a:xfrm>
              <a:off x="716178" y="1956411"/>
              <a:ext cx="3566289" cy="1538883"/>
            </a:xfrm>
            <a:prstGeom prst="rect">
              <a:avLst/>
            </a:prstGeom>
            <a:noFill/>
            <a:ln>
              <a:noFill/>
            </a:ln>
          </p:spPr>
          <p:txBody>
            <a:bodyPr anchorCtr="0" anchor="ctr" bIns="45700" lIns="91425" spcFirstLastPara="1" rIns="91425" wrap="square" tIns="45700">
              <a:noAutofit/>
            </a:bodyPr>
            <a:lstStyle/>
            <a:p>
              <a:pPr indent="0" lvl="0" marL="1143000" marR="0" rtl="0" algn="l">
                <a:spcBef>
                  <a:spcPts val="0"/>
                </a:spcBef>
                <a:spcAft>
                  <a:spcPts val="0"/>
                </a:spcAft>
                <a:buNone/>
              </a:pPr>
              <a:r>
                <a:rPr b="1" lang="it-IT" sz="4000">
                  <a:solidFill>
                    <a:srgbClr val="FE7700"/>
                  </a:solidFill>
                  <a:latin typeface="IBM Plex Sans"/>
                  <a:ea typeface="IBM Plex Sans"/>
                  <a:cs typeface="IBM Plex Sans"/>
                  <a:sym typeface="IBM Plex Sans"/>
                </a:rPr>
                <a:t>50%+</a:t>
              </a:r>
              <a:endParaRPr sz="1800">
                <a:solidFill>
                  <a:schemeClr val="dk1"/>
                </a:solidFill>
                <a:latin typeface="Calibri"/>
                <a:ea typeface="Calibri"/>
                <a:cs typeface="Calibri"/>
                <a:sym typeface="Calibri"/>
              </a:endParaRPr>
            </a:p>
            <a:p>
              <a:pPr indent="0" lvl="0" marL="1143000" marR="0" rtl="0" algn="l">
                <a:spcBef>
                  <a:spcPts val="0"/>
                </a:spcBef>
                <a:spcAft>
                  <a:spcPts val="0"/>
                </a:spcAft>
                <a:buNone/>
              </a:pPr>
              <a:r>
                <a:rPr lang="it-IT" sz="1800">
                  <a:solidFill>
                    <a:srgbClr val="000000"/>
                  </a:solidFill>
                  <a:latin typeface="IBM Plex Sans"/>
                  <a:ea typeface="IBM Plex Sans"/>
                  <a:cs typeface="IBM Plex Sans"/>
                  <a:sym typeface="IBM Plex Sans"/>
                </a:rPr>
                <a:t>di tutti i viaggi in auto sono più brevi di 5 km</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66" name="Google Shape;466;p40"/>
            <p:cNvPicPr preferRelativeResize="0"/>
            <p:nvPr/>
          </p:nvPicPr>
          <p:blipFill rotWithShape="1">
            <a:blip r:embed="rId8">
              <a:alphaModFix/>
            </a:blip>
            <a:srcRect b="0" l="0" r="0" t="0"/>
            <a:stretch/>
          </p:blipFill>
          <p:spPr>
            <a:xfrm>
              <a:off x="912343" y="2234728"/>
              <a:ext cx="685800" cy="78105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41"/>
          <p:cNvSpPr/>
          <p:nvPr/>
        </p:nvSpPr>
        <p:spPr>
          <a:xfrm>
            <a:off x="31026" y="769189"/>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41"/>
          <p:cNvSpPr/>
          <p:nvPr/>
        </p:nvSpPr>
        <p:spPr>
          <a:xfrm>
            <a:off x="37381" y="796082"/>
            <a:ext cx="9069195"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Caratteristiche dello Spostamento</a:t>
            </a:r>
            <a:endParaRPr b="1" i="1" sz="2600">
              <a:solidFill>
                <a:srgbClr val="C00000"/>
              </a:solidFill>
              <a:latin typeface="Georgia"/>
              <a:ea typeface="Georgia"/>
              <a:cs typeface="Georgia"/>
              <a:sym typeface="Georgia"/>
            </a:endParaRPr>
          </a:p>
        </p:txBody>
      </p:sp>
      <p:grpSp>
        <p:nvGrpSpPr>
          <p:cNvPr id="474" name="Google Shape;474;p41"/>
          <p:cNvGrpSpPr/>
          <p:nvPr/>
        </p:nvGrpSpPr>
        <p:grpSpPr>
          <a:xfrm>
            <a:off x="31025" y="45863"/>
            <a:ext cx="9098280" cy="694944"/>
            <a:chOff x="31025" y="45863"/>
            <a:chExt cx="9098280" cy="694944"/>
          </a:xfrm>
        </p:grpSpPr>
        <p:sp>
          <p:nvSpPr>
            <p:cNvPr id="475" name="Google Shape;475;p41"/>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476" name="Google Shape;476;p41"/>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477" name="Google Shape;477;p41"/>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478" name="Google Shape;478;p41"/>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pic>
        <p:nvPicPr>
          <p:cNvPr id="479" name="Google Shape;479;p41"/>
          <p:cNvPicPr preferRelativeResize="0"/>
          <p:nvPr/>
        </p:nvPicPr>
        <p:blipFill rotWithShape="1">
          <a:blip r:embed="rId6">
            <a:alphaModFix/>
          </a:blip>
          <a:srcRect b="0" l="0" r="0" t="0"/>
          <a:stretch/>
        </p:blipFill>
        <p:spPr>
          <a:xfrm>
            <a:off x="2435145" y="1798669"/>
            <a:ext cx="4520008" cy="2590205"/>
          </a:xfrm>
          <a:prstGeom prst="rect">
            <a:avLst/>
          </a:prstGeom>
          <a:noFill/>
          <a:ln>
            <a:noFill/>
          </a:ln>
        </p:spPr>
      </p:pic>
      <p:sp>
        <p:nvSpPr>
          <p:cNvPr id="480" name="Google Shape;480;p41"/>
          <p:cNvSpPr txBox="1"/>
          <p:nvPr/>
        </p:nvSpPr>
        <p:spPr>
          <a:xfrm rot="-5400000">
            <a:off x="1266370" y="2255529"/>
            <a:ext cx="1647439"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it-IT" sz="1400">
                <a:solidFill>
                  <a:srgbClr val="000000"/>
                </a:solidFill>
                <a:latin typeface="Calibri"/>
                <a:ea typeface="Calibri"/>
                <a:cs typeface="Calibri"/>
                <a:sym typeface="Calibri"/>
              </a:rPr>
              <a:t>Frequency of travels</a:t>
            </a:r>
            <a:endParaRPr/>
          </a:p>
        </p:txBody>
      </p:sp>
      <p:sp>
        <p:nvSpPr>
          <p:cNvPr id="481" name="Google Shape;481;p41"/>
          <p:cNvSpPr txBox="1"/>
          <p:nvPr/>
        </p:nvSpPr>
        <p:spPr>
          <a:xfrm>
            <a:off x="6887002" y="4568652"/>
            <a:ext cx="80906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it-IT" sz="1400">
                <a:solidFill>
                  <a:srgbClr val="000000"/>
                </a:solidFill>
                <a:latin typeface="Calibri"/>
                <a:ea typeface="Calibri"/>
                <a:cs typeface="Calibri"/>
                <a:sym typeface="Calibri"/>
              </a:rPr>
              <a:t>Distance</a:t>
            </a:r>
            <a:endParaRPr/>
          </a:p>
        </p:txBody>
      </p:sp>
      <p:cxnSp>
        <p:nvCxnSpPr>
          <p:cNvPr id="482" name="Google Shape;482;p41"/>
          <p:cNvCxnSpPr/>
          <p:nvPr/>
        </p:nvCxnSpPr>
        <p:spPr>
          <a:xfrm>
            <a:off x="3611571" y="2203805"/>
            <a:ext cx="0" cy="2116397"/>
          </a:xfrm>
          <a:prstGeom prst="straightConnector1">
            <a:avLst/>
          </a:prstGeom>
          <a:noFill/>
          <a:ln cap="flat" cmpd="sng" w="9525">
            <a:solidFill>
              <a:schemeClr val="accent1"/>
            </a:solidFill>
            <a:prstDash val="solid"/>
            <a:miter lim="800000"/>
            <a:headEnd len="sm" w="sm" type="none"/>
            <a:tailEnd len="sm" w="sm" type="none"/>
          </a:ln>
        </p:spPr>
      </p:cxnSp>
      <p:cxnSp>
        <p:nvCxnSpPr>
          <p:cNvPr id="483" name="Google Shape;483;p41"/>
          <p:cNvCxnSpPr/>
          <p:nvPr/>
        </p:nvCxnSpPr>
        <p:spPr>
          <a:xfrm>
            <a:off x="3608000" y="2427108"/>
            <a:ext cx="1914525" cy="0"/>
          </a:xfrm>
          <a:prstGeom prst="straightConnector1">
            <a:avLst/>
          </a:prstGeom>
          <a:noFill/>
          <a:ln cap="flat" cmpd="sng" w="9525">
            <a:solidFill>
              <a:schemeClr val="accent1"/>
            </a:solidFill>
            <a:prstDash val="solid"/>
            <a:miter lim="800000"/>
            <a:headEnd len="sm" w="sm" type="none"/>
            <a:tailEnd len="med" w="med" type="stealth"/>
          </a:ln>
        </p:spPr>
      </p:cxnSp>
      <p:cxnSp>
        <p:nvCxnSpPr>
          <p:cNvPr id="484" name="Google Shape;484;p41"/>
          <p:cNvCxnSpPr/>
          <p:nvPr/>
        </p:nvCxnSpPr>
        <p:spPr>
          <a:xfrm rot="10800000">
            <a:off x="2918629" y="2427108"/>
            <a:ext cx="678656" cy="0"/>
          </a:xfrm>
          <a:prstGeom prst="straightConnector1">
            <a:avLst/>
          </a:prstGeom>
          <a:noFill/>
          <a:ln cap="flat" cmpd="sng" w="9525">
            <a:solidFill>
              <a:schemeClr val="accent1"/>
            </a:solidFill>
            <a:prstDash val="solid"/>
            <a:miter lim="800000"/>
            <a:headEnd len="sm" w="sm" type="none"/>
            <a:tailEnd len="med" w="med" type="stealth"/>
          </a:ln>
        </p:spPr>
      </p:cxnSp>
      <p:sp>
        <p:nvSpPr>
          <p:cNvPr id="485" name="Google Shape;485;p41"/>
          <p:cNvSpPr txBox="1"/>
          <p:nvPr/>
        </p:nvSpPr>
        <p:spPr>
          <a:xfrm>
            <a:off x="3758018" y="3512659"/>
            <a:ext cx="3093246" cy="5078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it-IT" sz="900">
                <a:solidFill>
                  <a:srgbClr val="000000"/>
                </a:solidFill>
                <a:latin typeface="Calibri"/>
                <a:ea typeface="Calibri"/>
                <a:cs typeface="Calibri"/>
                <a:sym typeface="Calibri"/>
              </a:rPr>
              <a:t>Long-distance motorised mobility </a:t>
            </a:r>
            <a:endParaRPr/>
          </a:p>
          <a:p>
            <a:pPr indent="0" lvl="0" marL="0" marR="0" rtl="0" algn="l">
              <a:spcBef>
                <a:spcPts val="0"/>
              </a:spcBef>
              <a:spcAft>
                <a:spcPts val="0"/>
              </a:spcAft>
              <a:buNone/>
            </a:pPr>
            <a:r>
              <a:rPr i="1" lang="it-IT" sz="900">
                <a:solidFill>
                  <a:srgbClr val="000000"/>
                </a:solidFill>
                <a:latin typeface="Calibri"/>
                <a:ea typeface="Calibri"/>
                <a:cs typeface="Calibri"/>
                <a:sym typeface="Calibri"/>
              </a:rPr>
              <a:t>Low frequency (1-3 days/week)</a:t>
            </a:r>
            <a:endParaRPr/>
          </a:p>
          <a:p>
            <a:pPr indent="0" lvl="0" marL="0" marR="0" rtl="0" algn="l">
              <a:spcBef>
                <a:spcPts val="0"/>
              </a:spcBef>
              <a:spcAft>
                <a:spcPts val="0"/>
              </a:spcAft>
              <a:buNone/>
            </a:pPr>
            <a:r>
              <a:rPr b="1" i="1" lang="it-IT" sz="900">
                <a:solidFill>
                  <a:srgbClr val="000000"/>
                </a:solidFill>
                <a:latin typeface="Calibri"/>
                <a:ea typeface="Calibri"/>
                <a:cs typeface="Calibri"/>
                <a:sym typeface="Calibri"/>
              </a:rPr>
              <a:t>Usability of internal combustion engines </a:t>
            </a:r>
            <a:r>
              <a:rPr i="1" lang="it-IT" sz="900">
                <a:solidFill>
                  <a:srgbClr val="000000"/>
                </a:solidFill>
                <a:latin typeface="Calibri"/>
                <a:ea typeface="Calibri"/>
                <a:cs typeface="Calibri"/>
                <a:sym typeface="Calibri"/>
              </a:rPr>
              <a:t>(ICE automobiles)</a:t>
            </a:r>
            <a:endParaRPr/>
          </a:p>
        </p:txBody>
      </p:sp>
      <p:sp>
        <p:nvSpPr>
          <p:cNvPr id="486" name="Google Shape;486;p41"/>
          <p:cNvSpPr txBox="1"/>
          <p:nvPr/>
        </p:nvSpPr>
        <p:spPr>
          <a:xfrm>
            <a:off x="2465117" y="1820802"/>
            <a:ext cx="1935839" cy="470026"/>
          </a:xfrm>
          <a:prstGeom prst="rect">
            <a:avLst/>
          </a:prstGeom>
          <a:noFill/>
          <a:ln>
            <a:noFill/>
          </a:ln>
        </p:spPr>
        <p:txBody>
          <a:bodyPr anchorCtr="0" anchor="t" bIns="27000" lIns="27000" spcFirstLastPara="1" rIns="27000" wrap="square" tIns="27000">
            <a:noAutofit/>
          </a:bodyPr>
          <a:lstStyle/>
          <a:p>
            <a:pPr indent="0" lvl="0" marL="0" marR="0" rtl="0" algn="l">
              <a:spcBef>
                <a:spcPts val="0"/>
              </a:spcBef>
              <a:spcAft>
                <a:spcPts val="0"/>
              </a:spcAft>
              <a:buNone/>
            </a:pPr>
            <a:r>
              <a:rPr i="1" lang="it-IT" sz="900">
                <a:solidFill>
                  <a:srgbClr val="000000"/>
                </a:solidFill>
                <a:latin typeface="Calibri"/>
                <a:ea typeface="Calibri"/>
                <a:cs typeface="Calibri"/>
                <a:sym typeface="Calibri"/>
              </a:rPr>
              <a:t>Urban and suburban motorised mobility</a:t>
            </a:r>
            <a:endParaRPr/>
          </a:p>
          <a:p>
            <a:pPr indent="0" lvl="0" marL="0" marR="0" rtl="0" algn="l">
              <a:spcBef>
                <a:spcPts val="0"/>
              </a:spcBef>
              <a:spcAft>
                <a:spcPts val="0"/>
              </a:spcAft>
              <a:buNone/>
            </a:pPr>
            <a:r>
              <a:rPr i="1" lang="it-IT" sz="900">
                <a:solidFill>
                  <a:srgbClr val="000000"/>
                </a:solidFill>
                <a:latin typeface="Calibri"/>
                <a:ea typeface="Calibri"/>
                <a:cs typeface="Calibri"/>
                <a:sym typeface="Calibri"/>
              </a:rPr>
              <a:t>High frequency (5-6 days/week), </a:t>
            </a:r>
            <a:endParaRPr/>
          </a:p>
          <a:p>
            <a:pPr indent="0" lvl="0" marL="0" marR="0" rtl="0" algn="l">
              <a:spcBef>
                <a:spcPts val="0"/>
              </a:spcBef>
              <a:spcAft>
                <a:spcPts val="0"/>
              </a:spcAft>
              <a:buNone/>
            </a:pPr>
            <a:r>
              <a:rPr b="1" i="1" lang="it-IT" sz="900">
                <a:solidFill>
                  <a:srgbClr val="000000"/>
                </a:solidFill>
                <a:latin typeface="Calibri"/>
                <a:ea typeface="Calibri"/>
                <a:cs typeface="Calibri"/>
                <a:sym typeface="Calibri"/>
              </a:rPr>
              <a:t>Usability of electric traction </a:t>
            </a:r>
            <a:r>
              <a:rPr i="1" lang="it-IT" sz="900">
                <a:solidFill>
                  <a:srgbClr val="000000"/>
                </a:solidFill>
                <a:latin typeface="Calibri"/>
                <a:ea typeface="Calibri"/>
                <a:cs typeface="Calibri"/>
                <a:sym typeface="Calibri"/>
              </a:rPr>
              <a:t>(FEV, HEV)</a:t>
            </a:r>
            <a:endParaRPr/>
          </a:p>
        </p:txBody>
      </p:sp>
      <p:sp>
        <p:nvSpPr>
          <p:cNvPr id="487" name="Google Shape;487;p41"/>
          <p:cNvSpPr/>
          <p:nvPr/>
        </p:nvSpPr>
        <p:spPr>
          <a:xfrm rot="-5400000">
            <a:off x="3036929" y="4242674"/>
            <a:ext cx="253918" cy="888266"/>
          </a:xfrm>
          <a:prstGeom prst="leftBrace">
            <a:avLst>
              <a:gd fmla="val 8333" name="adj1"/>
              <a:gd fmla="val 50804"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
        <p:nvSpPr>
          <p:cNvPr id="488" name="Google Shape;488;p41"/>
          <p:cNvSpPr/>
          <p:nvPr/>
        </p:nvSpPr>
        <p:spPr>
          <a:xfrm rot="-5400000">
            <a:off x="5115755" y="3128249"/>
            <a:ext cx="253916" cy="3131403"/>
          </a:xfrm>
          <a:prstGeom prst="lef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
        <p:nvSpPr>
          <p:cNvPr id="489" name="Google Shape;489;p41"/>
          <p:cNvSpPr/>
          <p:nvPr/>
        </p:nvSpPr>
        <p:spPr>
          <a:xfrm rot="-5400000">
            <a:off x="4470742" y="3052745"/>
            <a:ext cx="252926" cy="4508159"/>
          </a:xfrm>
          <a:prstGeom prst="lef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
        <p:nvSpPr>
          <p:cNvPr id="490" name="Google Shape;490;p41"/>
          <p:cNvSpPr txBox="1"/>
          <p:nvPr/>
        </p:nvSpPr>
        <p:spPr>
          <a:xfrm>
            <a:off x="2436543" y="4834552"/>
            <a:ext cx="1571507" cy="46166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it-IT" sz="1000">
                <a:solidFill>
                  <a:srgbClr val="000000"/>
                </a:solidFill>
                <a:latin typeface="Calibri"/>
                <a:ea typeface="Calibri"/>
                <a:cs typeface="Calibri"/>
                <a:sym typeface="Calibri"/>
              </a:rPr>
              <a:t>Short distance travels: ~4-25 km </a:t>
            </a:r>
            <a:endParaRPr/>
          </a:p>
          <a:p>
            <a:pPr indent="0" lvl="0" marL="0" marR="0" rtl="0" algn="ctr">
              <a:spcBef>
                <a:spcPts val="0"/>
              </a:spcBef>
              <a:spcAft>
                <a:spcPts val="0"/>
              </a:spcAft>
              <a:buNone/>
            </a:pPr>
            <a:r>
              <a:rPr lang="it-IT" sz="1000">
                <a:solidFill>
                  <a:srgbClr val="000000"/>
                </a:solidFill>
                <a:latin typeface="Calibri"/>
                <a:ea typeface="Calibri"/>
                <a:cs typeface="Calibri"/>
                <a:sym typeface="Calibri"/>
              </a:rPr>
              <a:t>(</a:t>
            </a:r>
            <a:r>
              <a:rPr lang="it-IT" sz="1000">
                <a:solidFill>
                  <a:srgbClr val="4B4B4B"/>
                </a:solidFill>
                <a:latin typeface="Calibri"/>
                <a:ea typeface="Calibri"/>
                <a:cs typeface="Calibri"/>
                <a:sym typeface="Calibri"/>
              </a:rPr>
              <a:t>4.6-6.2 km in urban contexts</a:t>
            </a:r>
            <a:r>
              <a:rPr lang="it-IT" sz="1000">
                <a:solidFill>
                  <a:srgbClr val="000000"/>
                </a:solidFill>
                <a:latin typeface="Calibri"/>
                <a:ea typeface="Calibri"/>
                <a:cs typeface="Calibri"/>
                <a:sym typeface="Calibri"/>
              </a:rPr>
              <a:t>)</a:t>
            </a:r>
            <a:endParaRPr/>
          </a:p>
        </p:txBody>
      </p:sp>
      <p:sp>
        <p:nvSpPr>
          <p:cNvPr id="491" name="Google Shape;491;p41"/>
          <p:cNvSpPr txBox="1"/>
          <p:nvPr/>
        </p:nvSpPr>
        <p:spPr>
          <a:xfrm>
            <a:off x="4258082" y="4899440"/>
            <a:ext cx="2495211" cy="15388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it-IT" sz="1000">
                <a:solidFill>
                  <a:srgbClr val="000000"/>
                </a:solidFill>
                <a:latin typeface="Calibri"/>
                <a:ea typeface="Calibri"/>
                <a:cs typeface="Calibri"/>
                <a:sym typeface="Calibri"/>
              </a:rPr>
              <a:t>Long distance travels (1-2 days/week, in case)</a:t>
            </a:r>
            <a:endParaRPr/>
          </a:p>
        </p:txBody>
      </p:sp>
      <p:sp>
        <p:nvSpPr>
          <p:cNvPr id="492" name="Google Shape;492;p41"/>
          <p:cNvSpPr txBox="1"/>
          <p:nvPr/>
        </p:nvSpPr>
        <p:spPr>
          <a:xfrm>
            <a:off x="2719737" y="5672332"/>
            <a:ext cx="4131527" cy="15388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it-IT" sz="1000">
                <a:solidFill>
                  <a:srgbClr val="000000"/>
                </a:solidFill>
                <a:latin typeface="Calibri"/>
                <a:ea typeface="Calibri"/>
                <a:cs typeface="Calibri"/>
                <a:sym typeface="Calibri"/>
              </a:rPr>
              <a:t>Daily average distances </a:t>
            </a:r>
            <a:r>
              <a:rPr lang="it-IT" sz="1000">
                <a:solidFill>
                  <a:srgbClr val="000000"/>
                </a:solidFill>
                <a:latin typeface="Calibri"/>
                <a:ea typeface="Calibri"/>
                <a:cs typeface="Calibri"/>
                <a:sym typeface="Calibri"/>
              </a:rPr>
              <a:t>in Italy: 32.1 - 38.7 km, according to various sources</a:t>
            </a:r>
            <a:endParaRPr/>
          </a:p>
        </p:txBody>
      </p:sp>
      <p:sp>
        <p:nvSpPr>
          <p:cNvPr id="493" name="Google Shape;493;p41"/>
          <p:cNvSpPr/>
          <p:nvPr/>
        </p:nvSpPr>
        <p:spPr>
          <a:xfrm rot="-5400000">
            <a:off x="2251208" y="2916772"/>
            <a:ext cx="1393331" cy="456278"/>
          </a:xfrm>
          <a:prstGeom prst="rect">
            <a:avLst/>
          </a:prstGeom>
          <a:solidFill>
            <a:srgbClr val="525252">
              <a:alpha val="29803"/>
            </a:srgbClr>
          </a:solidFill>
          <a:ln>
            <a:noFill/>
          </a:ln>
        </p:spPr>
        <p:txBody>
          <a:bodyPr anchorCtr="0" anchor="ctr" bIns="0" lIns="0" spcFirstLastPara="1" rIns="243000" wrap="square" tIns="0">
            <a:noAutofit/>
          </a:bodyPr>
          <a:lstStyle/>
          <a:p>
            <a:pPr indent="0" lvl="0" marL="0" marR="0" rtl="0" algn="ctr">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ctr">
              <a:spcBef>
                <a:spcPts val="0"/>
              </a:spcBef>
              <a:spcAft>
                <a:spcPts val="0"/>
              </a:spcAft>
              <a:buNone/>
            </a:pPr>
            <a:r>
              <a:rPr lang="it-IT" sz="1100">
                <a:solidFill>
                  <a:srgbClr val="FFFFFF"/>
                </a:solidFill>
                <a:latin typeface="Calibri"/>
                <a:ea typeface="Calibri"/>
                <a:cs typeface="Calibri"/>
                <a:sym typeface="Calibri"/>
              </a:rPr>
              <a:t>Urban    mobility</a:t>
            </a:r>
            <a:endParaRPr/>
          </a:p>
        </p:txBody>
      </p:sp>
      <p:cxnSp>
        <p:nvCxnSpPr>
          <p:cNvPr id="494" name="Google Shape;494;p41"/>
          <p:cNvCxnSpPr/>
          <p:nvPr/>
        </p:nvCxnSpPr>
        <p:spPr>
          <a:xfrm rot="10800000">
            <a:off x="2293550" y="1777031"/>
            <a:ext cx="0" cy="2604701"/>
          </a:xfrm>
          <a:prstGeom prst="straightConnector1">
            <a:avLst/>
          </a:prstGeom>
          <a:noFill/>
          <a:ln cap="flat" cmpd="sng" w="15875">
            <a:solidFill>
              <a:schemeClr val="dk1"/>
            </a:solidFill>
            <a:prstDash val="solid"/>
            <a:miter lim="800000"/>
            <a:headEnd len="med" w="med" type="none"/>
            <a:tailEnd len="med" w="med" type="stealth"/>
          </a:ln>
        </p:spPr>
      </p:cxnSp>
      <p:cxnSp>
        <p:nvCxnSpPr>
          <p:cNvPr id="495" name="Google Shape;495;p41"/>
          <p:cNvCxnSpPr/>
          <p:nvPr/>
        </p:nvCxnSpPr>
        <p:spPr>
          <a:xfrm>
            <a:off x="2465119" y="4508686"/>
            <a:ext cx="4490030" cy="0"/>
          </a:xfrm>
          <a:prstGeom prst="straightConnector1">
            <a:avLst/>
          </a:prstGeom>
          <a:noFill/>
          <a:ln cap="flat" cmpd="sng" w="15875">
            <a:solidFill>
              <a:schemeClr val="dk1"/>
            </a:solidFill>
            <a:prstDash val="solid"/>
            <a:miter lim="800000"/>
            <a:headEnd len="med" w="med" type="none"/>
            <a:tailEnd len="med" w="med" type="stealth"/>
          </a:ln>
        </p:spPr>
      </p:cxnSp>
      <p:sp>
        <p:nvSpPr>
          <p:cNvPr id="496" name="Google Shape;496;p41"/>
          <p:cNvSpPr/>
          <p:nvPr/>
        </p:nvSpPr>
        <p:spPr>
          <a:xfrm>
            <a:off x="2343123" y="4155895"/>
            <a:ext cx="4612026" cy="300038"/>
          </a:xfrm>
          <a:prstGeom prst="leftRightArrow">
            <a:avLst>
              <a:gd fmla="val 62798" name="adj1"/>
              <a:gd fmla="val 91518" name="adj2"/>
            </a:avLst>
          </a:prstGeom>
          <a:gradFill>
            <a:gsLst>
              <a:gs pos="0">
                <a:schemeClr val="accent3"/>
              </a:gs>
              <a:gs pos="100000">
                <a:srgbClr val="7B7B7B"/>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it-IT" sz="1000">
                <a:solidFill>
                  <a:srgbClr val="FFFFFF"/>
                </a:solidFill>
                <a:latin typeface="Calibri"/>
                <a:ea typeface="Calibri"/>
                <a:cs typeface="Calibri"/>
                <a:sym typeface="Calibri"/>
              </a:rPr>
              <a:t>A flexible automobile for the driver: both independent traction and recharging</a:t>
            </a:r>
            <a:endParaRPr/>
          </a:p>
        </p:txBody>
      </p:sp>
      <p:sp>
        <p:nvSpPr>
          <p:cNvPr id="497" name="Google Shape;497;p41"/>
          <p:cNvSpPr/>
          <p:nvPr/>
        </p:nvSpPr>
        <p:spPr>
          <a:xfrm rot="10800000">
            <a:off x="3572299" y="2372532"/>
            <a:ext cx="78583" cy="97139"/>
          </a:xfrm>
          <a:prstGeom prst="ellipse">
            <a:avLst/>
          </a:prstGeom>
          <a:solidFill>
            <a:srgbClr val="2E75B5"/>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42"/>
          <p:cNvSpPr/>
          <p:nvPr/>
        </p:nvSpPr>
        <p:spPr>
          <a:xfrm>
            <a:off x="37381" y="796082"/>
            <a:ext cx="9069195"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Prospettive</a:t>
            </a:r>
            <a:endParaRPr b="1" i="1" sz="2600">
              <a:solidFill>
                <a:srgbClr val="C00000"/>
              </a:solidFill>
              <a:latin typeface="Georgia"/>
              <a:ea typeface="Georgia"/>
              <a:cs typeface="Georgia"/>
              <a:sym typeface="Georgia"/>
            </a:endParaRPr>
          </a:p>
        </p:txBody>
      </p:sp>
      <p:grpSp>
        <p:nvGrpSpPr>
          <p:cNvPr id="504" name="Google Shape;504;p42"/>
          <p:cNvGrpSpPr/>
          <p:nvPr/>
        </p:nvGrpSpPr>
        <p:grpSpPr>
          <a:xfrm>
            <a:off x="31025" y="45863"/>
            <a:ext cx="9098280" cy="694944"/>
            <a:chOff x="31025" y="45863"/>
            <a:chExt cx="9098280" cy="694944"/>
          </a:xfrm>
        </p:grpSpPr>
        <p:sp>
          <p:nvSpPr>
            <p:cNvPr id="505" name="Google Shape;505;p42"/>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506" name="Google Shape;506;p42"/>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507" name="Google Shape;507;p42"/>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508" name="Google Shape;508;p42"/>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pic>
        <p:nvPicPr>
          <p:cNvPr id="509" name="Google Shape;509;p42"/>
          <p:cNvPicPr preferRelativeResize="0"/>
          <p:nvPr/>
        </p:nvPicPr>
        <p:blipFill rotWithShape="1">
          <a:blip r:embed="rId6">
            <a:alphaModFix/>
          </a:blip>
          <a:srcRect b="0" l="0" r="0" t="0"/>
          <a:stretch/>
        </p:blipFill>
        <p:spPr>
          <a:xfrm>
            <a:off x="5664931" y="1278073"/>
            <a:ext cx="665299" cy="665299"/>
          </a:xfrm>
          <a:prstGeom prst="rect">
            <a:avLst/>
          </a:prstGeom>
          <a:noFill/>
          <a:ln>
            <a:noFill/>
          </a:ln>
        </p:spPr>
      </p:pic>
      <p:pic>
        <p:nvPicPr>
          <p:cNvPr id="510" name="Google Shape;510;p42"/>
          <p:cNvPicPr preferRelativeResize="0"/>
          <p:nvPr/>
        </p:nvPicPr>
        <p:blipFill rotWithShape="1">
          <a:blip r:embed="rId7">
            <a:alphaModFix/>
          </a:blip>
          <a:srcRect b="0" l="0" r="0" t="0"/>
          <a:stretch/>
        </p:blipFill>
        <p:spPr>
          <a:xfrm>
            <a:off x="2544255" y="2159426"/>
            <a:ext cx="780316" cy="1001011"/>
          </a:xfrm>
          <a:prstGeom prst="rect">
            <a:avLst/>
          </a:prstGeom>
          <a:noFill/>
          <a:ln>
            <a:noFill/>
          </a:ln>
        </p:spPr>
      </p:pic>
      <p:grpSp>
        <p:nvGrpSpPr>
          <p:cNvPr id="511" name="Google Shape;511;p42"/>
          <p:cNvGrpSpPr/>
          <p:nvPr/>
        </p:nvGrpSpPr>
        <p:grpSpPr>
          <a:xfrm>
            <a:off x="1043608" y="1395759"/>
            <a:ext cx="6096000" cy="3810001"/>
            <a:chOff x="0" y="126999"/>
            <a:chExt cx="6096000" cy="3810001"/>
          </a:xfrm>
        </p:grpSpPr>
        <p:sp>
          <p:nvSpPr>
            <p:cNvPr id="512" name="Google Shape;512;p42"/>
            <p:cNvSpPr/>
            <p:nvPr/>
          </p:nvSpPr>
          <p:spPr>
            <a:xfrm>
              <a:off x="0" y="126999"/>
              <a:ext cx="6096000" cy="3810000"/>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2"/>
            <p:cNvSpPr/>
            <p:nvPr/>
          </p:nvSpPr>
          <p:spPr>
            <a:xfrm>
              <a:off x="600456" y="2960116"/>
              <a:ext cx="140208" cy="140208"/>
            </a:xfrm>
            <a:prstGeom prst="ellipse">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2"/>
            <p:cNvSpPr/>
            <p:nvPr/>
          </p:nvSpPr>
          <p:spPr>
            <a:xfrm>
              <a:off x="670560" y="3030220"/>
              <a:ext cx="1042416" cy="9067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2"/>
            <p:cNvSpPr txBox="1"/>
            <p:nvPr/>
          </p:nvSpPr>
          <p:spPr>
            <a:xfrm>
              <a:off x="670560" y="3030220"/>
              <a:ext cx="1042416" cy="906780"/>
            </a:xfrm>
            <a:prstGeom prst="rect">
              <a:avLst/>
            </a:prstGeom>
            <a:noFill/>
            <a:ln>
              <a:noFill/>
            </a:ln>
          </p:spPr>
          <p:txBody>
            <a:bodyPr anchorCtr="0" anchor="t" bIns="0" lIns="74275" spcFirstLastPara="1" rIns="0" wrap="square" tIns="0">
              <a:noAutofit/>
            </a:bodyPr>
            <a:lstStyle/>
            <a:p>
              <a:pPr indent="0" lvl="0" marL="0" marR="0" rtl="0" algn="l">
                <a:lnSpc>
                  <a:spcPct val="90000"/>
                </a:lnSpc>
                <a:spcBef>
                  <a:spcPts val="0"/>
                </a:spcBef>
                <a:spcAft>
                  <a:spcPts val="0"/>
                </a:spcAft>
                <a:buNone/>
              </a:pPr>
              <a:r>
                <a:rPr lang="it-IT" sz="1600">
                  <a:solidFill>
                    <a:schemeClr val="dk1"/>
                  </a:solidFill>
                  <a:latin typeface="Calibri"/>
                  <a:ea typeface="Calibri"/>
                  <a:cs typeface="Calibri"/>
                  <a:sym typeface="Calibri"/>
                </a:rPr>
                <a:t>Pre-industrial mobility</a:t>
              </a:r>
              <a:endParaRPr sz="1600">
                <a:solidFill>
                  <a:schemeClr val="dk1"/>
                </a:solidFill>
                <a:latin typeface="Calibri"/>
                <a:ea typeface="Calibri"/>
                <a:cs typeface="Calibri"/>
                <a:sym typeface="Calibri"/>
              </a:endParaRPr>
            </a:p>
          </p:txBody>
        </p:sp>
        <p:sp>
          <p:nvSpPr>
            <p:cNvPr id="516" name="Google Shape;516;p42"/>
            <p:cNvSpPr/>
            <p:nvPr/>
          </p:nvSpPr>
          <p:spPr>
            <a:xfrm>
              <a:off x="1591056" y="2073909"/>
              <a:ext cx="243840" cy="243840"/>
            </a:xfrm>
            <a:prstGeom prst="ellipse">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2"/>
            <p:cNvSpPr/>
            <p:nvPr/>
          </p:nvSpPr>
          <p:spPr>
            <a:xfrm>
              <a:off x="1712976" y="2195829"/>
              <a:ext cx="1280160" cy="17411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2"/>
            <p:cNvSpPr txBox="1"/>
            <p:nvPr/>
          </p:nvSpPr>
          <p:spPr>
            <a:xfrm>
              <a:off x="1712976" y="2195829"/>
              <a:ext cx="1280160" cy="1741170"/>
            </a:xfrm>
            <a:prstGeom prst="rect">
              <a:avLst/>
            </a:prstGeom>
            <a:noFill/>
            <a:ln>
              <a:noFill/>
            </a:ln>
          </p:spPr>
          <p:txBody>
            <a:bodyPr anchorCtr="0" anchor="t" bIns="0" lIns="129200" spcFirstLastPara="1" rIns="0" wrap="square" tIns="0">
              <a:noAutofit/>
            </a:bodyPr>
            <a:lstStyle/>
            <a:p>
              <a:pPr indent="0" lvl="0" marL="0" marR="0" rtl="0" algn="l">
                <a:lnSpc>
                  <a:spcPct val="90000"/>
                </a:lnSpc>
                <a:spcBef>
                  <a:spcPts val="0"/>
                </a:spcBef>
                <a:spcAft>
                  <a:spcPts val="0"/>
                </a:spcAft>
                <a:buNone/>
              </a:pPr>
              <a:r>
                <a:rPr lang="it-IT" sz="1600">
                  <a:solidFill>
                    <a:schemeClr val="dk1"/>
                  </a:solidFill>
                  <a:latin typeface="Calibri"/>
                  <a:ea typeface="Calibri"/>
                  <a:cs typeface="Calibri"/>
                  <a:sym typeface="Calibri"/>
                </a:rPr>
                <a:t>1st industrial revolution</a:t>
              </a:r>
              <a:endParaRPr sz="1600">
                <a:solidFill>
                  <a:schemeClr val="dk1"/>
                </a:solidFill>
                <a:latin typeface="Calibri"/>
                <a:ea typeface="Calibri"/>
                <a:cs typeface="Calibri"/>
                <a:sym typeface="Calibri"/>
              </a:endParaRPr>
            </a:p>
          </p:txBody>
        </p:sp>
        <p:sp>
          <p:nvSpPr>
            <p:cNvPr id="519" name="Google Shape;519;p42"/>
            <p:cNvSpPr/>
            <p:nvPr/>
          </p:nvSpPr>
          <p:spPr>
            <a:xfrm>
              <a:off x="2855976" y="1420875"/>
              <a:ext cx="323088" cy="323088"/>
            </a:xfrm>
            <a:prstGeom prst="ellipse">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2"/>
            <p:cNvSpPr/>
            <p:nvPr/>
          </p:nvSpPr>
          <p:spPr>
            <a:xfrm>
              <a:off x="3017520" y="1582419"/>
              <a:ext cx="1280160" cy="23545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2"/>
            <p:cNvSpPr txBox="1"/>
            <p:nvPr/>
          </p:nvSpPr>
          <p:spPr>
            <a:xfrm>
              <a:off x="3017520" y="1582419"/>
              <a:ext cx="1280160" cy="2354580"/>
            </a:xfrm>
            <a:prstGeom prst="rect">
              <a:avLst/>
            </a:prstGeom>
            <a:noFill/>
            <a:ln>
              <a:noFill/>
            </a:ln>
          </p:spPr>
          <p:txBody>
            <a:bodyPr anchorCtr="0" anchor="t" bIns="0" lIns="171175" spcFirstLastPara="1" rIns="0" wrap="square" tIns="0">
              <a:noAutofit/>
            </a:bodyPr>
            <a:lstStyle/>
            <a:p>
              <a:pPr indent="0" lvl="0" marL="0" marR="0" rtl="0" algn="l">
                <a:lnSpc>
                  <a:spcPct val="90000"/>
                </a:lnSpc>
                <a:spcBef>
                  <a:spcPts val="0"/>
                </a:spcBef>
                <a:spcAft>
                  <a:spcPts val="0"/>
                </a:spcAft>
                <a:buNone/>
              </a:pPr>
              <a:r>
                <a:rPr lang="it-IT" sz="1600">
                  <a:solidFill>
                    <a:schemeClr val="dk1"/>
                  </a:solidFill>
                  <a:latin typeface="Calibri"/>
                  <a:ea typeface="Calibri"/>
                  <a:cs typeface="Calibri"/>
                  <a:sym typeface="Calibri"/>
                </a:rPr>
                <a:t>2nd and 3rd industrial revolution</a:t>
              </a:r>
              <a:endParaRPr sz="1600">
                <a:solidFill>
                  <a:schemeClr val="dk1"/>
                </a:solidFill>
                <a:latin typeface="Calibri"/>
                <a:ea typeface="Calibri"/>
                <a:cs typeface="Calibri"/>
                <a:sym typeface="Calibri"/>
              </a:endParaRPr>
            </a:p>
          </p:txBody>
        </p:sp>
        <p:sp>
          <p:nvSpPr>
            <p:cNvPr id="522" name="Google Shape;522;p42"/>
            <p:cNvSpPr/>
            <p:nvPr/>
          </p:nvSpPr>
          <p:spPr>
            <a:xfrm>
              <a:off x="4233672" y="988821"/>
              <a:ext cx="432816" cy="432816"/>
            </a:xfrm>
            <a:prstGeom prst="ellipse">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2"/>
            <p:cNvSpPr/>
            <p:nvPr/>
          </p:nvSpPr>
          <p:spPr>
            <a:xfrm>
              <a:off x="4450080" y="1205229"/>
              <a:ext cx="1280160" cy="27317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2"/>
            <p:cNvSpPr txBox="1"/>
            <p:nvPr/>
          </p:nvSpPr>
          <p:spPr>
            <a:xfrm>
              <a:off x="4450080" y="1205229"/>
              <a:ext cx="1280160" cy="2731770"/>
            </a:xfrm>
            <a:prstGeom prst="rect">
              <a:avLst/>
            </a:prstGeom>
            <a:noFill/>
            <a:ln>
              <a:noFill/>
            </a:ln>
          </p:spPr>
          <p:txBody>
            <a:bodyPr anchorCtr="0" anchor="t" bIns="0" lIns="229325" spcFirstLastPara="1" rIns="0" wrap="square" tIns="0">
              <a:noAutofit/>
            </a:bodyPr>
            <a:lstStyle/>
            <a:p>
              <a:pPr indent="0" lvl="0" marL="0" marR="0" rtl="0" algn="l">
                <a:lnSpc>
                  <a:spcPct val="90000"/>
                </a:lnSpc>
                <a:spcBef>
                  <a:spcPts val="0"/>
                </a:spcBef>
                <a:spcAft>
                  <a:spcPts val="0"/>
                </a:spcAft>
                <a:buNone/>
              </a:pPr>
              <a:r>
                <a:rPr lang="it-IT" sz="1600">
                  <a:solidFill>
                    <a:schemeClr val="dk1"/>
                  </a:solidFill>
                  <a:latin typeface="Calibri"/>
                  <a:ea typeface="Calibri"/>
                  <a:cs typeface="Calibri"/>
                  <a:sym typeface="Calibri"/>
                </a:rPr>
                <a:t>4th industrial revolution</a:t>
              </a:r>
              <a:endParaRPr sz="1600">
                <a:solidFill>
                  <a:schemeClr val="dk1"/>
                </a:solidFill>
                <a:latin typeface="Calibri"/>
                <a:ea typeface="Calibri"/>
                <a:cs typeface="Calibri"/>
                <a:sym typeface="Calibri"/>
              </a:endParaRPr>
            </a:p>
          </p:txBody>
        </p:sp>
      </p:grpSp>
      <p:sp>
        <p:nvSpPr>
          <p:cNvPr id="525" name="Google Shape;525;p42"/>
          <p:cNvSpPr txBox="1"/>
          <p:nvPr/>
        </p:nvSpPr>
        <p:spPr>
          <a:xfrm>
            <a:off x="1043608" y="5066020"/>
            <a:ext cx="2232248" cy="52322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Waterways</a:t>
            </a:r>
            <a:endParaRPr sz="1400">
              <a:solidFill>
                <a:srgbClr val="2E75B5"/>
              </a:solidFill>
              <a:latin typeface="Calibri"/>
              <a:ea typeface="Calibri"/>
              <a:cs typeface="Calibri"/>
              <a:sym typeface="Calibri"/>
            </a:endParaRPr>
          </a:p>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Horses and carriages</a:t>
            </a:r>
            <a:endParaRPr sz="1400">
              <a:solidFill>
                <a:srgbClr val="2E75B5"/>
              </a:solidFill>
              <a:latin typeface="Calibri"/>
              <a:ea typeface="Calibri"/>
              <a:cs typeface="Calibri"/>
              <a:sym typeface="Calibri"/>
            </a:endParaRPr>
          </a:p>
        </p:txBody>
      </p:sp>
      <p:sp>
        <p:nvSpPr>
          <p:cNvPr id="526" name="Google Shape;526;p42"/>
          <p:cNvSpPr txBox="1"/>
          <p:nvPr/>
        </p:nvSpPr>
        <p:spPr>
          <a:xfrm>
            <a:off x="2634926" y="3914472"/>
            <a:ext cx="2081090" cy="738664"/>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Rail networks and local public transport</a:t>
            </a:r>
            <a:endParaRPr sz="1400">
              <a:solidFill>
                <a:srgbClr val="2E75B5"/>
              </a:solidFill>
              <a:latin typeface="Calibri"/>
              <a:ea typeface="Calibri"/>
              <a:cs typeface="Calibri"/>
              <a:sym typeface="Calibri"/>
            </a:endParaRPr>
          </a:p>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Bycicles</a:t>
            </a:r>
            <a:endParaRPr sz="1400">
              <a:solidFill>
                <a:srgbClr val="2E75B5"/>
              </a:solidFill>
              <a:latin typeface="Calibri"/>
              <a:ea typeface="Calibri"/>
              <a:cs typeface="Calibri"/>
              <a:sym typeface="Calibri"/>
            </a:endParaRPr>
          </a:p>
        </p:txBody>
      </p:sp>
      <p:sp>
        <p:nvSpPr>
          <p:cNvPr id="527" name="Google Shape;527;p42"/>
          <p:cNvSpPr txBox="1"/>
          <p:nvPr/>
        </p:nvSpPr>
        <p:spPr>
          <a:xfrm>
            <a:off x="4532425" y="3628182"/>
            <a:ext cx="2081090" cy="138499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Air Transport</a:t>
            </a:r>
            <a:endParaRPr sz="1400">
              <a:solidFill>
                <a:srgbClr val="2E75B5"/>
              </a:solidFill>
              <a:latin typeface="Calibri"/>
              <a:ea typeface="Calibri"/>
              <a:cs typeface="Calibri"/>
              <a:sym typeface="Calibri"/>
            </a:endParaRPr>
          </a:p>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Motorization with individual cars (as the backbone of mobility)</a:t>
            </a:r>
            <a:endParaRPr/>
          </a:p>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Higher/highest speed rail</a:t>
            </a:r>
            <a:endParaRPr sz="1400">
              <a:solidFill>
                <a:srgbClr val="2E75B5"/>
              </a:solidFill>
              <a:latin typeface="Calibri"/>
              <a:ea typeface="Calibri"/>
              <a:cs typeface="Calibri"/>
              <a:sym typeface="Calibri"/>
            </a:endParaRPr>
          </a:p>
        </p:txBody>
      </p:sp>
      <p:sp>
        <p:nvSpPr>
          <p:cNvPr id="528" name="Google Shape;528;p42"/>
          <p:cNvSpPr txBox="1"/>
          <p:nvPr/>
        </p:nvSpPr>
        <p:spPr>
          <a:xfrm>
            <a:off x="6667374" y="2636913"/>
            <a:ext cx="2081090" cy="2246769"/>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New modes (e.g. APM, flexible and shared mobility)</a:t>
            </a:r>
            <a:endParaRPr/>
          </a:p>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Effective integration of modes</a:t>
            </a:r>
            <a:endParaRPr sz="1400">
              <a:solidFill>
                <a:srgbClr val="2E75B5"/>
              </a:solidFill>
              <a:latin typeface="Calibri"/>
              <a:ea typeface="Calibri"/>
              <a:cs typeface="Calibri"/>
              <a:sym typeface="Calibri"/>
            </a:endParaRPr>
          </a:p>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Usage rather than ownership</a:t>
            </a:r>
            <a:endParaRPr sz="1400">
              <a:solidFill>
                <a:srgbClr val="2E75B5"/>
              </a:solidFill>
              <a:latin typeface="Calibri"/>
              <a:ea typeface="Calibri"/>
              <a:cs typeface="Calibri"/>
              <a:sym typeface="Calibri"/>
            </a:endParaRPr>
          </a:p>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Assisted tw. autonomous driving</a:t>
            </a:r>
            <a:endParaRPr sz="1400">
              <a:solidFill>
                <a:srgbClr val="2E75B5"/>
              </a:solidFill>
              <a:latin typeface="Calibri"/>
              <a:ea typeface="Calibri"/>
              <a:cs typeface="Calibri"/>
              <a:sym typeface="Calibri"/>
            </a:endParaRPr>
          </a:p>
          <a:p>
            <a:pPr indent="-285750" lvl="0" marL="285750" marR="0" rtl="0" algn="l">
              <a:spcBef>
                <a:spcPts val="0"/>
              </a:spcBef>
              <a:spcAft>
                <a:spcPts val="0"/>
              </a:spcAft>
              <a:buClr>
                <a:srgbClr val="2E75B5"/>
              </a:buClr>
              <a:buSzPts val="1400"/>
              <a:buFont typeface="Noto Sans Symbols"/>
              <a:buChar char="▪"/>
            </a:pPr>
            <a:r>
              <a:rPr lang="it-IT" sz="1400">
                <a:solidFill>
                  <a:srgbClr val="2E75B5"/>
                </a:solidFill>
                <a:latin typeface="Calibri"/>
                <a:ea typeface="Calibri"/>
                <a:cs typeface="Calibri"/>
                <a:sym typeface="Calibri"/>
              </a:rPr>
              <a:t>Mobility-as-a-service</a:t>
            </a:r>
            <a:endParaRPr/>
          </a:p>
        </p:txBody>
      </p:sp>
      <p:pic>
        <p:nvPicPr>
          <p:cNvPr id="529" name="Google Shape;529;p42"/>
          <p:cNvPicPr preferRelativeResize="0"/>
          <p:nvPr/>
        </p:nvPicPr>
        <p:blipFill rotWithShape="1">
          <a:blip r:embed="rId8">
            <a:alphaModFix/>
          </a:blip>
          <a:srcRect b="0" l="0" r="0" t="0"/>
          <a:stretch/>
        </p:blipFill>
        <p:spPr>
          <a:xfrm>
            <a:off x="812230" y="3324943"/>
            <a:ext cx="1295400" cy="990600"/>
          </a:xfrm>
          <a:prstGeom prst="rect">
            <a:avLst/>
          </a:prstGeom>
          <a:noFill/>
          <a:ln>
            <a:noFill/>
          </a:ln>
        </p:spPr>
      </p:pic>
      <p:pic>
        <p:nvPicPr>
          <p:cNvPr id="530" name="Google Shape;530;p42"/>
          <p:cNvPicPr preferRelativeResize="0"/>
          <p:nvPr/>
        </p:nvPicPr>
        <p:blipFill rotWithShape="1">
          <a:blip r:embed="rId9">
            <a:alphaModFix/>
          </a:blip>
          <a:srcRect b="0" l="0" r="0" t="0"/>
          <a:stretch/>
        </p:blipFill>
        <p:spPr>
          <a:xfrm>
            <a:off x="1845284" y="2466649"/>
            <a:ext cx="1307976" cy="964632"/>
          </a:xfrm>
          <a:prstGeom prst="rect">
            <a:avLst/>
          </a:prstGeom>
          <a:noFill/>
          <a:ln>
            <a:noFill/>
          </a:ln>
        </p:spPr>
      </p:pic>
      <p:pic>
        <p:nvPicPr>
          <p:cNvPr id="531" name="Google Shape;531;p42"/>
          <p:cNvPicPr preferRelativeResize="0"/>
          <p:nvPr/>
        </p:nvPicPr>
        <p:blipFill rotWithShape="1">
          <a:blip r:embed="rId10">
            <a:alphaModFix/>
          </a:blip>
          <a:srcRect b="0" l="0" r="0" t="0"/>
          <a:stretch/>
        </p:blipFill>
        <p:spPr>
          <a:xfrm flipH="1">
            <a:off x="3129865" y="1841072"/>
            <a:ext cx="1351756" cy="990600"/>
          </a:xfrm>
          <a:prstGeom prst="rect">
            <a:avLst/>
          </a:prstGeom>
          <a:noFill/>
          <a:ln>
            <a:noFill/>
          </a:ln>
        </p:spPr>
      </p:pic>
      <p:pic>
        <p:nvPicPr>
          <p:cNvPr id="532" name="Google Shape;532;p42"/>
          <p:cNvPicPr preferRelativeResize="0"/>
          <p:nvPr/>
        </p:nvPicPr>
        <p:blipFill rotWithShape="1">
          <a:blip r:embed="rId11">
            <a:alphaModFix/>
          </a:blip>
          <a:srcRect b="9399" l="13231" r="10971" t="1991"/>
          <a:stretch/>
        </p:blipFill>
        <p:spPr>
          <a:xfrm>
            <a:off x="4903286" y="1272485"/>
            <a:ext cx="862916" cy="1073755"/>
          </a:xfrm>
          <a:prstGeom prst="rect">
            <a:avLst/>
          </a:prstGeom>
          <a:noFill/>
          <a:ln>
            <a:noFill/>
          </a:ln>
        </p:spPr>
      </p:pic>
      <p:pic>
        <p:nvPicPr>
          <p:cNvPr id="533" name="Google Shape;533;p42"/>
          <p:cNvPicPr preferRelativeResize="0"/>
          <p:nvPr/>
        </p:nvPicPr>
        <p:blipFill rotWithShape="1">
          <a:blip r:embed="rId12">
            <a:alphaModFix/>
          </a:blip>
          <a:srcRect b="0" l="0" r="0" t="0"/>
          <a:stretch/>
        </p:blipFill>
        <p:spPr>
          <a:xfrm rot="-678014">
            <a:off x="3632035" y="1555309"/>
            <a:ext cx="1283104" cy="9035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p26"/>
          <p:cNvSpPr txBox="1"/>
          <p:nvPr/>
        </p:nvSpPr>
        <p:spPr>
          <a:xfrm>
            <a:off x="175320" y="908968"/>
            <a:ext cx="8892480" cy="1384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800"/>
              <a:buFont typeface="Arial"/>
              <a:buNone/>
            </a:pPr>
            <a:r>
              <a:rPr b="1" i="0" lang="it-IT" sz="2800" u="none" cap="small" strike="noStrike">
                <a:solidFill>
                  <a:srgbClr val="FFFFFF"/>
                </a:solidFill>
                <a:latin typeface="Arial"/>
                <a:ea typeface="Arial"/>
                <a:cs typeface="Arial"/>
                <a:sym typeface="Arial"/>
              </a:rPr>
              <a:t>Roma Tre per la Mobilità Sostenibile: Esperienze e Prospettive</a:t>
            </a:r>
            <a:endParaRPr b="1" i="0" sz="2800" u="none" cap="small"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Calibri"/>
              <a:buNone/>
            </a:pPr>
            <a:r>
              <a:t/>
            </a:r>
            <a:endParaRPr b="1" i="0" sz="2800" u="none" cap="none" strike="noStrike">
              <a:solidFill>
                <a:srgbClr val="FFFFFF"/>
              </a:solidFill>
              <a:latin typeface="Arial"/>
              <a:ea typeface="Arial"/>
              <a:cs typeface="Arial"/>
              <a:sym typeface="Arial"/>
            </a:endParaRPr>
          </a:p>
        </p:txBody>
      </p:sp>
      <p:sp>
        <p:nvSpPr>
          <p:cNvPr id="168" name="Google Shape;168;p26"/>
          <p:cNvSpPr txBox="1"/>
          <p:nvPr/>
        </p:nvSpPr>
        <p:spPr>
          <a:xfrm>
            <a:off x="3694511" y="1376939"/>
            <a:ext cx="2800172" cy="64633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FFFFFF"/>
              </a:buClr>
              <a:buSzPts val="2400"/>
              <a:buFont typeface="Arial"/>
              <a:buNone/>
            </a:pPr>
            <a:r>
              <a:rPr b="0" i="0" lang="it-IT" sz="2400" u="none" cap="none" strike="noStrike">
                <a:solidFill>
                  <a:srgbClr val="FFFFFF"/>
                </a:solidFill>
                <a:latin typeface="Arial"/>
                <a:ea typeface="Arial"/>
                <a:cs typeface="Arial"/>
                <a:sym typeface="Arial"/>
              </a:rPr>
              <a:t>Ernesto Cipriani</a:t>
            </a:r>
            <a:endParaRPr b="0" i="0" sz="2400" u="none" cap="none" strike="noStrike">
              <a:solidFill>
                <a:srgbClr val="FFFFFF"/>
              </a:solidFill>
              <a:latin typeface="Arial"/>
              <a:ea typeface="Arial"/>
              <a:cs typeface="Arial"/>
              <a:sym typeface="Arial"/>
            </a:endParaRPr>
          </a:p>
        </p:txBody>
      </p:sp>
      <p:grpSp>
        <p:nvGrpSpPr>
          <p:cNvPr id="169" name="Google Shape;169;p26"/>
          <p:cNvGrpSpPr/>
          <p:nvPr/>
        </p:nvGrpSpPr>
        <p:grpSpPr>
          <a:xfrm>
            <a:off x="2330605" y="5926163"/>
            <a:ext cx="6556916" cy="742266"/>
            <a:chOff x="2330605" y="5926163"/>
            <a:chExt cx="6556916" cy="742266"/>
          </a:xfrm>
        </p:grpSpPr>
        <p:pic>
          <p:nvPicPr>
            <p:cNvPr id="170" name="Google Shape;170;p26"/>
            <p:cNvPicPr preferRelativeResize="0"/>
            <p:nvPr/>
          </p:nvPicPr>
          <p:blipFill rotWithShape="1">
            <a:blip r:embed="rId4">
              <a:alphaModFix/>
            </a:blip>
            <a:srcRect b="12562" l="4615" r="79653" t="0"/>
            <a:stretch/>
          </p:blipFill>
          <p:spPr>
            <a:xfrm>
              <a:off x="2330605" y="5926163"/>
              <a:ext cx="1438507" cy="742266"/>
            </a:xfrm>
            <a:prstGeom prst="rect">
              <a:avLst/>
            </a:prstGeom>
            <a:noFill/>
            <a:ln>
              <a:noFill/>
            </a:ln>
          </p:spPr>
        </p:pic>
        <p:pic>
          <p:nvPicPr>
            <p:cNvPr id="171" name="Google Shape;171;p26"/>
            <p:cNvPicPr preferRelativeResize="0"/>
            <p:nvPr/>
          </p:nvPicPr>
          <p:blipFill rotWithShape="1">
            <a:blip r:embed="rId4">
              <a:alphaModFix/>
            </a:blip>
            <a:srcRect b="12562" l="21689" r="62579" t="0"/>
            <a:stretch/>
          </p:blipFill>
          <p:spPr>
            <a:xfrm>
              <a:off x="3654239" y="5926163"/>
              <a:ext cx="1438507" cy="742266"/>
            </a:xfrm>
            <a:prstGeom prst="rect">
              <a:avLst/>
            </a:prstGeom>
            <a:noFill/>
            <a:ln>
              <a:noFill/>
            </a:ln>
          </p:spPr>
        </p:pic>
        <p:pic>
          <p:nvPicPr>
            <p:cNvPr id="172" name="Google Shape;172;p26"/>
            <p:cNvPicPr preferRelativeResize="0"/>
            <p:nvPr/>
          </p:nvPicPr>
          <p:blipFill rotWithShape="1">
            <a:blip r:embed="rId4">
              <a:alphaModFix/>
            </a:blip>
            <a:srcRect b="12562" l="47804" r="36463" t="0"/>
            <a:stretch/>
          </p:blipFill>
          <p:spPr>
            <a:xfrm>
              <a:off x="5056176" y="5926163"/>
              <a:ext cx="1438507" cy="742266"/>
            </a:xfrm>
            <a:prstGeom prst="rect">
              <a:avLst/>
            </a:prstGeom>
            <a:noFill/>
            <a:ln>
              <a:noFill/>
            </a:ln>
          </p:spPr>
        </p:pic>
        <p:pic>
          <p:nvPicPr>
            <p:cNvPr id="173" name="Google Shape;173;p26"/>
            <p:cNvPicPr preferRelativeResize="0"/>
            <p:nvPr/>
          </p:nvPicPr>
          <p:blipFill rotWithShape="1">
            <a:blip r:embed="rId4">
              <a:alphaModFix/>
            </a:blip>
            <a:srcRect b="12562" l="81248" r="3873" t="0"/>
            <a:stretch/>
          </p:blipFill>
          <p:spPr>
            <a:xfrm>
              <a:off x="7527072" y="5926163"/>
              <a:ext cx="1360449" cy="742266"/>
            </a:xfrm>
            <a:prstGeom prst="rect">
              <a:avLst/>
            </a:prstGeom>
            <a:noFill/>
            <a:ln>
              <a:noFill/>
            </a:ln>
          </p:spPr>
        </p:pic>
        <p:pic>
          <p:nvPicPr>
            <p:cNvPr id="174" name="Google Shape;174;p26"/>
            <p:cNvPicPr preferRelativeResize="0"/>
            <p:nvPr/>
          </p:nvPicPr>
          <p:blipFill rotWithShape="1">
            <a:blip r:embed="rId4">
              <a:alphaModFix/>
            </a:blip>
            <a:srcRect b="12562" l="63469" r="17133" t="0"/>
            <a:stretch/>
          </p:blipFill>
          <p:spPr>
            <a:xfrm>
              <a:off x="6266985" y="5926163"/>
              <a:ext cx="1773701" cy="742266"/>
            </a:xfrm>
            <a:prstGeom prst="rect">
              <a:avLst/>
            </a:prstGeom>
            <a:noFill/>
            <a:ln>
              <a:noFill/>
            </a:ln>
          </p:spPr>
        </p:pic>
      </p:grpSp>
      <p:pic>
        <p:nvPicPr>
          <p:cNvPr descr="http://upload.wikimedia.org/wikipedia/it/c/c8/Logo_Roma_Tre.jpg" id="175" name="Google Shape;175;p26"/>
          <p:cNvPicPr preferRelativeResize="0"/>
          <p:nvPr/>
        </p:nvPicPr>
        <p:blipFill rotWithShape="1">
          <a:blip r:embed="rId5">
            <a:alphaModFix/>
          </a:blip>
          <a:srcRect b="0" l="0" r="0" t="0"/>
          <a:stretch/>
        </p:blipFill>
        <p:spPr>
          <a:xfrm>
            <a:off x="6528585" y="1478607"/>
            <a:ext cx="823602" cy="453257"/>
          </a:xfrm>
          <a:prstGeom prst="rect">
            <a:avLst/>
          </a:prstGeom>
          <a:noFill/>
          <a:ln>
            <a:noFill/>
          </a:ln>
        </p:spPr>
      </p:pic>
      <p:pic>
        <p:nvPicPr>
          <p:cNvPr id="176" name="Google Shape;176;p26"/>
          <p:cNvPicPr preferRelativeResize="0"/>
          <p:nvPr/>
        </p:nvPicPr>
        <p:blipFill rotWithShape="1">
          <a:blip r:embed="rId6">
            <a:alphaModFix/>
          </a:blip>
          <a:srcRect b="29941" l="12001" r="14564" t="28011"/>
          <a:stretch/>
        </p:blipFill>
        <p:spPr>
          <a:xfrm>
            <a:off x="7716954" y="1467776"/>
            <a:ext cx="1217679" cy="464658"/>
          </a:xfrm>
          <a:prstGeom prst="rect">
            <a:avLst/>
          </a:prstGeom>
          <a:noFill/>
          <a:ln cap="flat" cmpd="sng" w="9525">
            <a:solidFill>
              <a:srgbClr val="213315"/>
            </a:solidFill>
            <a:prstDash val="solid"/>
            <a:round/>
            <a:headEnd len="sm" w="sm" type="none"/>
            <a:tailEnd len="sm" w="sm" type="none"/>
          </a:ln>
        </p:spPr>
      </p:pic>
      <p:sp>
        <p:nvSpPr>
          <p:cNvPr id="177" name="Google Shape;177;p26"/>
          <p:cNvSpPr txBox="1"/>
          <p:nvPr/>
        </p:nvSpPr>
        <p:spPr>
          <a:xfrm>
            <a:off x="131053" y="2763168"/>
            <a:ext cx="8892480"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800"/>
              <a:buFont typeface="Arial"/>
              <a:buNone/>
            </a:pPr>
            <a:r>
              <a:rPr b="1" i="0" lang="it-IT" sz="2800" u="none" cap="small" strike="noStrike">
                <a:solidFill>
                  <a:srgbClr val="FFFFFF"/>
                </a:solidFill>
                <a:latin typeface="Arial"/>
                <a:ea typeface="Arial"/>
                <a:cs typeface="Arial"/>
                <a:sym typeface="Arial"/>
              </a:rPr>
              <a:t>Laboratorio di Ingegneria dei Sistemi di Trasporto</a:t>
            </a:r>
            <a:endParaRPr b="1" i="0" sz="2800" u="none" cap="small"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Calibri"/>
              <a:buNone/>
            </a:pPr>
            <a:r>
              <a:t/>
            </a:r>
            <a:endParaRPr b="1" i="0" sz="2800" u="none" cap="none" strike="noStrike">
              <a:solidFill>
                <a:srgbClr val="FFFFFF"/>
              </a:solidFill>
              <a:latin typeface="Arial"/>
              <a:ea typeface="Arial"/>
              <a:cs typeface="Arial"/>
              <a:sym typeface="Arial"/>
            </a:endParaRPr>
          </a:p>
        </p:txBody>
      </p:sp>
      <p:sp>
        <p:nvSpPr>
          <p:cNvPr id="178" name="Google Shape;178;p26"/>
          <p:cNvSpPr txBox="1"/>
          <p:nvPr/>
        </p:nvSpPr>
        <p:spPr>
          <a:xfrm>
            <a:off x="131053" y="3240221"/>
            <a:ext cx="8718975" cy="21236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2200"/>
              <a:buFont typeface="Arial"/>
              <a:buNone/>
            </a:pPr>
            <a:r>
              <a:rPr b="0" i="0" lang="it-IT" sz="2200" u="none" cap="none" strike="noStrike">
                <a:solidFill>
                  <a:srgbClr val="FFFFFF"/>
                </a:solidFill>
                <a:latin typeface="Arial"/>
                <a:ea typeface="Arial"/>
                <a:cs typeface="Arial"/>
                <a:sym typeface="Arial"/>
              </a:rPr>
              <a:t>Responsabile: prof Stefano Carrese (fino al 2017 prof. Stefano Gori)</a:t>
            </a:r>
            <a:endParaRPr/>
          </a:p>
          <a:p>
            <a:pPr indent="0" lvl="0" marL="0" marR="0" rtl="0" algn="l">
              <a:spcBef>
                <a:spcPts val="0"/>
              </a:spcBef>
              <a:spcAft>
                <a:spcPts val="0"/>
              </a:spcAft>
              <a:buClr>
                <a:srgbClr val="FFFFFF"/>
              </a:buClr>
              <a:buSzPts val="2200"/>
              <a:buFont typeface="Arial"/>
              <a:buNone/>
            </a:pPr>
            <a:r>
              <a:rPr b="0" i="0" lang="it-IT" sz="2200" u="none" cap="none" strike="noStrike">
                <a:solidFill>
                  <a:srgbClr val="FFFFFF"/>
                </a:solidFill>
                <a:latin typeface="Arial"/>
                <a:ea typeface="Arial"/>
                <a:cs typeface="Arial"/>
                <a:sym typeface="Arial"/>
              </a:rPr>
              <a:t>prof. Ernesto Cipriani</a:t>
            </a:r>
            <a:endParaRPr/>
          </a:p>
          <a:p>
            <a:pPr indent="0" lvl="0" marL="0" marR="0" rtl="0" algn="l">
              <a:spcBef>
                <a:spcPts val="0"/>
              </a:spcBef>
              <a:spcAft>
                <a:spcPts val="0"/>
              </a:spcAft>
              <a:buClr>
                <a:srgbClr val="FFFFFF"/>
              </a:buClr>
              <a:buSzPts val="2200"/>
              <a:buFont typeface="Arial"/>
              <a:buNone/>
            </a:pPr>
            <a:r>
              <a:rPr b="0" i="0" lang="it-IT" sz="2200" u="none" cap="none" strike="noStrike">
                <a:solidFill>
                  <a:srgbClr val="FFFFFF"/>
                </a:solidFill>
                <a:latin typeface="Arial"/>
                <a:ea typeface="Arial"/>
                <a:cs typeface="Arial"/>
                <a:sym typeface="Arial"/>
              </a:rPr>
              <a:t>prof.ssa Livia Mannini</a:t>
            </a:r>
            <a:endParaRPr/>
          </a:p>
          <a:p>
            <a:pPr indent="0" lvl="0" marL="0" marR="0" rtl="0" algn="l">
              <a:spcBef>
                <a:spcPts val="0"/>
              </a:spcBef>
              <a:spcAft>
                <a:spcPts val="0"/>
              </a:spcAft>
              <a:buClr>
                <a:srgbClr val="FFFFFF"/>
              </a:buClr>
              <a:buSzPts val="2200"/>
              <a:buFont typeface="Arial"/>
              <a:buNone/>
            </a:pPr>
            <a:r>
              <a:rPr b="0" i="0" lang="it-IT" sz="2200" u="none" cap="none" strike="noStrike">
                <a:solidFill>
                  <a:srgbClr val="FFFFFF"/>
                </a:solidFill>
                <a:latin typeface="Arial"/>
                <a:ea typeface="Arial"/>
                <a:cs typeface="Arial"/>
                <a:sym typeface="Arial"/>
              </a:rPr>
              <a:t>prof.ssa Marialisa Nigro</a:t>
            </a:r>
            <a:endParaRPr/>
          </a:p>
          <a:p>
            <a:pPr indent="0" lvl="0" marL="0" marR="0" rtl="0" algn="l">
              <a:spcBef>
                <a:spcPts val="0"/>
              </a:spcBef>
              <a:spcAft>
                <a:spcPts val="0"/>
              </a:spcAft>
              <a:buClr>
                <a:srgbClr val="FFFFFF"/>
              </a:buClr>
              <a:buSzPts val="2200"/>
              <a:buFont typeface="Arial"/>
              <a:buNone/>
            </a:pPr>
            <a:r>
              <a:rPr b="0" i="0" lang="it-IT" sz="2200" u="none" cap="none" strike="noStrike">
                <a:solidFill>
                  <a:srgbClr val="FFFFFF"/>
                </a:solidFill>
                <a:latin typeface="Arial"/>
                <a:ea typeface="Arial"/>
                <a:cs typeface="Arial"/>
                <a:sym typeface="Arial"/>
              </a:rPr>
              <a:t>prof. Marco Petrelli </a:t>
            </a:r>
            <a:endParaRPr/>
          </a:p>
          <a:p>
            <a:pPr indent="0" lvl="0" marL="0" marR="0" rtl="0" algn="l">
              <a:spcBef>
                <a:spcPts val="0"/>
              </a:spcBef>
              <a:spcAft>
                <a:spcPts val="0"/>
              </a:spcAft>
              <a:buClr>
                <a:srgbClr val="FFFFFF"/>
              </a:buClr>
              <a:buSzPts val="2200"/>
              <a:buFont typeface="Arial"/>
              <a:buNone/>
            </a:pPr>
            <a:r>
              <a:rPr b="0" i="0" lang="it-IT" sz="2200" u="none" cap="none" strike="noStrike">
                <a:solidFill>
                  <a:srgbClr val="FFFFFF"/>
                </a:solidFill>
                <a:latin typeface="Arial"/>
                <a:ea typeface="Arial"/>
                <a:cs typeface="Arial"/>
                <a:sym typeface="Arial"/>
              </a:rPr>
              <a:t>Dottorandi e Assegnisti</a:t>
            </a:r>
            <a:endParaRPr b="0" i="0" sz="2200" u="none" cap="none" strike="noStrik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7"/>
          <p:cNvSpPr/>
          <p:nvPr/>
        </p:nvSpPr>
        <p:spPr>
          <a:xfrm>
            <a:off x="31026" y="778154"/>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Google Shape;185;p27"/>
          <p:cNvSpPr/>
          <p:nvPr/>
        </p:nvSpPr>
        <p:spPr>
          <a:xfrm>
            <a:off x="-71718" y="742901"/>
            <a:ext cx="9215718"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u="none" cap="none" strike="noStrike">
                <a:solidFill>
                  <a:srgbClr val="C00000"/>
                </a:solidFill>
                <a:latin typeface="Georgia"/>
                <a:ea typeface="Georgia"/>
                <a:cs typeface="Georgia"/>
                <a:sym typeface="Georgia"/>
              </a:rPr>
              <a:t>Lettera di Intenti (10 Luglio 2019)</a:t>
            </a:r>
            <a:endParaRPr b="1" i="1" sz="2600" u="none" cap="none" strike="noStrike">
              <a:solidFill>
                <a:srgbClr val="C00000"/>
              </a:solidFill>
              <a:latin typeface="Georgia"/>
              <a:ea typeface="Georgia"/>
              <a:cs typeface="Georgia"/>
              <a:sym typeface="Georgia"/>
            </a:endParaRPr>
          </a:p>
        </p:txBody>
      </p:sp>
      <p:sp>
        <p:nvSpPr>
          <p:cNvPr id="186" name="Google Shape;186;p27"/>
          <p:cNvSpPr txBox="1"/>
          <p:nvPr/>
        </p:nvSpPr>
        <p:spPr>
          <a:xfrm>
            <a:off x="103859" y="3574609"/>
            <a:ext cx="8886245" cy="258532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it-IT" sz="1800" u="sng" cap="none" strike="noStrike">
                <a:solidFill>
                  <a:schemeClr val="dk1"/>
                </a:solidFill>
                <a:latin typeface="Calibri"/>
                <a:ea typeface="Calibri"/>
                <a:cs typeface="Calibri"/>
                <a:sym typeface="Calibri"/>
              </a:rPr>
              <a:t>LINEE DI INTERVENTO</a:t>
            </a:r>
            <a:r>
              <a:rPr b="1" i="0" lang="it-IT" sz="1800" u="none" cap="none" strike="noStrike">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Scambio delle esperienze/competenze sulle tematiche afferenti la mobilità sostenibile;</a:t>
            </a:r>
            <a:endParaRPr/>
          </a:p>
          <a:p>
            <a:pPr indent="-285750" lvl="0" marL="285750" marR="0" rtl="0" algn="l">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Approfondimento/individuazione di politiche congiunte finalizzate all’incentivazione della mobilità sostenibile sul territorio di Roma Capitale;</a:t>
            </a:r>
            <a:endParaRPr/>
          </a:p>
          <a:p>
            <a:pPr indent="-285750" lvl="0" marL="285750" marR="0" rtl="0" algn="l">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La promozione di iniziative e l’elaborazione di rapporti tecnico-scientifici sulle tematiche di interesse comune, tra le quali: </a:t>
            </a:r>
            <a:endParaRPr/>
          </a:p>
          <a:p>
            <a:pPr indent="-285750" lvl="1" marL="742950" marR="0" rtl="0" algn="l">
              <a:spcBef>
                <a:spcPts val="0"/>
              </a:spcBef>
              <a:spcAft>
                <a:spcPts val="0"/>
              </a:spcAft>
              <a:buClr>
                <a:schemeClr val="dk1"/>
              </a:buClr>
              <a:buSzPts val="1600"/>
              <a:buFont typeface="Calibri"/>
              <a:buChar char="-"/>
            </a:pPr>
            <a:r>
              <a:rPr b="0" i="0" lang="it-IT" sz="1600" u="none" cap="none" strike="noStrike">
                <a:solidFill>
                  <a:schemeClr val="dk1"/>
                </a:solidFill>
                <a:latin typeface="Calibri"/>
                <a:ea typeface="Calibri"/>
                <a:cs typeface="Calibri"/>
                <a:sym typeface="Calibri"/>
              </a:rPr>
              <a:t>mobilità sostenibile, </a:t>
            </a:r>
            <a:endParaRPr/>
          </a:p>
          <a:p>
            <a:pPr indent="-285750" lvl="1" marL="742950" marR="0" rtl="0" algn="l">
              <a:spcBef>
                <a:spcPts val="0"/>
              </a:spcBef>
              <a:spcAft>
                <a:spcPts val="0"/>
              </a:spcAft>
              <a:buClr>
                <a:schemeClr val="dk1"/>
              </a:buClr>
              <a:buSzPts val="1600"/>
              <a:buFont typeface="Calibri"/>
              <a:buChar char="-"/>
            </a:pPr>
            <a:r>
              <a:rPr b="0" i="0" lang="it-IT" sz="1600" u="none" cap="none" strike="noStrike">
                <a:solidFill>
                  <a:schemeClr val="dk1"/>
                </a:solidFill>
                <a:latin typeface="Calibri"/>
                <a:ea typeface="Calibri"/>
                <a:cs typeface="Calibri"/>
                <a:sym typeface="Calibri"/>
              </a:rPr>
              <a:t>sicurezza negli spostamenti, </a:t>
            </a:r>
            <a:endParaRPr/>
          </a:p>
          <a:p>
            <a:pPr indent="-285750" lvl="1" marL="742950" marR="0" rtl="0" algn="l">
              <a:spcBef>
                <a:spcPts val="0"/>
              </a:spcBef>
              <a:spcAft>
                <a:spcPts val="0"/>
              </a:spcAft>
              <a:buClr>
                <a:schemeClr val="dk1"/>
              </a:buClr>
              <a:buSzPts val="1600"/>
              <a:buFont typeface="Calibri"/>
              <a:buChar char="-"/>
            </a:pPr>
            <a:r>
              <a:rPr b="0" i="0" lang="it-IT" sz="1600" u="none" cap="none" strike="noStrike">
                <a:solidFill>
                  <a:schemeClr val="dk1"/>
                </a:solidFill>
                <a:latin typeface="Calibri"/>
                <a:ea typeface="Calibri"/>
                <a:cs typeface="Calibri"/>
                <a:sym typeface="Calibri"/>
              </a:rPr>
              <a:t>miglioramento della sicurezza stradale, </a:t>
            </a:r>
            <a:endParaRPr/>
          </a:p>
          <a:p>
            <a:pPr indent="-285750" lvl="1" marL="742950" marR="0" rtl="0" algn="l">
              <a:spcBef>
                <a:spcPts val="0"/>
              </a:spcBef>
              <a:spcAft>
                <a:spcPts val="0"/>
              </a:spcAft>
              <a:buClr>
                <a:schemeClr val="dk1"/>
              </a:buClr>
              <a:buSzPts val="1600"/>
              <a:buFont typeface="Calibri"/>
              <a:buChar char="-"/>
            </a:pPr>
            <a:r>
              <a:rPr b="0" i="0" lang="it-IT" sz="1600" u="none" cap="none" strike="noStrike">
                <a:solidFill>
                  <a:schemeClr val="dk1"/>
                </a:solidFill>
                <a:latin typeface="Calibri"/>
                <a:ea typeface="Calibri"/>
                <a:cs typeface="Calibri"/>
                <a:sym typeface="Calibri"/>
              </a:rPr>
              <a:t>utilizzo di sistemi informativi sui trasporti.</a:t>
            </a:r>
            <a:endParaRPr b="0" i="0" sz="1600" u="none" cap="none" strike="noStrike">
              <a:solidFill>
                <a:schemeClr val="dk1"/>
              </a:solidFill>
              <a:latin typeface="Calibri"/>
              <a:ea typeface="Calibri"/>
              <a:cs typeface="Calibri"/>
              <a:sym typeface="Calibri"/>
            </a:endParaRPr>
          </a:p>
        </p:txBody>
      </p:sp>
      <p:grpSp>
        <p:nvGrpSpPr>
          <p:cNvPr id="187" name="Google Shape;187;p27"/>
          <p:cNvGrpSpPr/>
          <p:nvPr/>
        </p:nvGrpSpPr>
        <p:grpSpPr>
          <a:xfrm>
            <a:off x="31025" y="45863"/>
            <a:ext cx="9098280" cy="694944"/>
            <a:chOff x="31025" y="45863"/>
            <a:chExt cx="9098280" cy="694944"/>
          </a:xfrm>
        </p:grpSpPr>
        <p:sp>
          <p:nvSpPr>
            <p:cNvPr id="188" name="Google Shape;188;p27"/>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Premessa</a:t>
              </a:r>
              <a:endParaRPr b="1" i="1" sz="2300">
                <a:solidFill>
                  <a:schemeClr val="lt1"/>
                </a:solidFill>
                <a:latin typeface="Calibri"/>
                <a:ea typeface="Calibri"/>
                <a:cs typeface="Calibri"/>
                <a:sym typeface="Calibri"/>
              </a:endParaRPr>
            </a:p>
          </p:txBody>
        </p:sp>
        <p:pic>
          <p:nvPicPr>
            <p:cNvPr id="189" name="Google Shape;189;p27"/>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190" name="Google Shape;190;p27"/>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191" name="Google Shape;191;p27"/>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pic>
        <p:nvPicPr>
          <p:cNvPr descr="worker:STAFF GENESI:BARONE:R S M:RSM_2017:Settimana Mobilità Europea:SME_29_Agosto copia:SME_Programma:png:Copertina-03.png" id="192" name="Google Shape;192;p27"/>
          <p:cNvPicPr preferRelativeResize="0"/>
          <p:nvPr/>
        </p:nvPicPr>
        <p:blipFill rotWithShape="1">
          <a:blip r:embed="rId5">
            <a:alphaModFix/>
          </a:blip>
          <a:srcRect b="12093" l="48599" r="38611" t="48211"/>
          <a:stretch/>
        </p:blipFill>
        <p:spPr>
          <a:xfrm>
            <a:off x="211124" y="2376069"/>
            <a:ext cx="942111" cy="611026"/>
          </a:xfrm>
          <a:prstGeom prst="rect">
            <a:avLst/>
          </a:prstGeom>
          <a:noFill/>
          <a:ln>
            <a:noFill/>
          </a:ln>
        </p:spPr>
      </p:pic>
      <p:pic>
        <p:nvPicPr>
          <p:cNvPr descr="worker:STAFF GENESI:BARONE:R S M:RSM_2017:Settimana Mobilità Europea:SME_29_Agosto copia:SME_Programma:png:Copertina-03.png" id="193" name="Google Shape;193;p27"/>
          <p:cNvPicPr preferRelativeResize="0"/>
          <p:nvPr/>
        </p:nvPicPr>
        <p:blipFill rotWithShape="1">
          <a:blip r:embed="rId5">
            <a:alphaModFix/>
          </a:blip>
          <a:srcRect b="21772" l="4962" r="76981" t="48210"/>
          <a:stretch/>
        </p:blipFill>
        <p:spPr>
          <a:xfrm>
            <a:off x="211124" y="1787186"/>
            <a:ext cx="1330036" cy="462025"/>
          </a:xfrm>
          <a:prstGeom prst="rect">
            <a:avLst/>
          </a:prstGeom>
          <a:noFill/>
          <a:ln>
            <a:noFill/>
          </a:ln>
        </p:spPr>
      </p:pic>
      <p:pic>
        <p:nvPicPr>
          <p:cNvPr id="194" name="Google Shape;194;p27"/>
          <p:cNvPicPr preferRelativeResize="0"/>
          <p:nvPr/>
        </p:nvPicPr>
        <p:blipFill rotWithShape="1">
          <a:blip r:embed="rId6">
            <a:alphaModFix/>
          </a:blip>
          <a:srcRect b="29234" l="0" r="0" t="24431"/>
          <a:stretch/>
        </p:blipFill>
        <p:spPr>
          <a:xfrm>
            <a:off x="4353220" y="1423571"/>
            <a:ext cx="1371600" cy="457201"/>
          </a:xfrm>
          <a:prstGeom prst="rect">
            <a:avLst/>
          </a:prstGeom>
          <a:noFill/>
          <a:ln>
            <a:noFill/>
          </a:ln>
        </p:spPr>
      </p:pic>
      <p:pic>
        <p:nvPicPr>
          <p:cNvPr id="195" name="Google Shape;195;p27"/>
          <p:cNvPicPr preferRelativeResize="0"/>
          <p:nvPr/>
        </p:nvPicPr>
        <p:blipFill rotWithShape="1">
          <a:blip r:embed="rId7">
            <a:alphaModFix/>
          </a:blip>
          <a:srcRect b="12940" l="0" r="0" t="10157"/>
          <a:stretch/>
        </p:blipFill>
        <p:spPr>
          <a:xfrm>
            <a:off x="4353220" y="2018198"/>
            <a:ext cx="1371600" cy="545911"/>
          </a:xfrm>
          <a:prstGeom prst="rect">
            <a:avLst/>
          </a:prstGeom>
          <a:noFill/>
          <a:ln>
            <a:noFill/>
          </a:ln>
        </p:spPr>
      </p:pic>
      <p:pic>
        <p:nvPicPr>
          <p:cNvPr descr="http://upload.wikimedia.org/wikipedia/it/c/c8/Logo_Roma_Tre.jpg" id="196" name="Google Shape;196;p27"/>
          <p:cNvPicPr preferRelativeResize="0"/>
          <p:nvPr/>
        </p:nvPicPr>
        <p:blipFill rotWithShape="1">
          <a:blip r:embed="rId4">
            <a:alphaModFix/>
          </a:blip>
          <a:srcRect b="0" l="0" r="0" t="0"/>
          <a:stretch/>
        </p:blipFill>
        <p:spPr>
          <a:xfrm>
            <a:off x="4356218" y="2712342"/>
            <a:ext cx="1368601" cy="676656"/>
          </a:xfrm>
          <a:prstGeom prst="rect">
            <a:avLst/>
          </a:prstGeom>
          <a:noFill/>
          <a:ln>
            <a:noFill/>
          </a:ln>
        </p:spPr>
      </p:pic>
      <p:sp>
        <p:nvSpPr>
          <p:cNvPr id="197" name="Google Shape;197;p27"/>
          <p:cNvSpPr txBox="1"/>
          <p:nvPr/>
        </p:nvSpPr>
        <p:spPr>
          <a:xfrm>
            <a:off x="1636696" y="2337804"/>
            <a:ext cx="1570530" cy="64633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Roma Servizi </a:t>
            </a:r>
            <a:endParaRPr/>
          </a:p>
          <a:p>
            <a:pPr indent="0" lvl="0" marL="0" marR="0" rtl="0" algn="ctr">
              <a:spcBef>
                <a:spcPts val="0"/>
              </a:spcBef>
              <a:spcAft>
                <a:spcPts val="0"/>
              </a:spcAft>
              <a:buNone/>
            </a:pPr>
            <a:r>
              <a:rPr lang="it-IT" sz="1800">
                <a:solidFill>
                  <a:schemeClr val="dk1"/>
                </a:solidFill>
                <a:latin typeface="Calibri"/>
                <a:ea typeface="Calibri"/>
                <a:cs typeface="Calibri"/>
                <a:sym typeface="Calibri"/>
              </a:rPr>
              <a:t>per la Mobilità</a:t>
            </a:r>
            <a:endParaRPr sz="1800">
              <a:solidFill>
                <a:schemeClr val="dk1"/>
              </a:solidFill>
              <a:latin typeface="Calibri"/>
              <a:ea typeface="Calibri"/>
              <a:cs typeface="Calibri"/>
              <a:sym typeface="Calibri"/>
            </a:endParaRPr>
          </a:p>
        </p:txBody>
      </p:sp>
      <p:sp>
        <p:nvSpPr>
          <p:cNvPr id="198" name="Google Shape;198;p27"/>
          <p:cNvSpPr txBox="1"/>
          <p:nvPr/>
        </p:nvSpPr>
        <p:spPr>
          <a:xfrm>
            <a:off x="1704108" y="1833532"/>
            <a:ext cx="1635457"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Roma Capitale</a:t>
            </a:r>
            <a:endParaRPr sz="1800">
              <a:solidFill>
                <a:schemeClr val="dk1"/>
              </a:solidFill>
              <a:latin typeface="Calibri"/>
              <a:ea typeface="Calibri"/>
              <a:cs typeface="Calibri"/>
              <a:sym typeface="Calibri"/>
            </a:endParaRPr>
          </a:p>
        </p:txBody>
      </p:sp>
      <p:sp>
        <p:nvSpPr>
          <p:cNvPr id="199" name="Google Shape;199;p27"/>
          <p:cNvSpPr/>
          <p:nvPr/>
        </p:nvSpPr>
        <p:spPr>
          <a:xfrm>
            <a:off x="3344836" y="2090527"/>
            <a:ext cx="696036" cy="401252"/>
          </a:xfrm>
          <a:prstGeom prst="leftRightArrow">
            <a:avLst>
              <a:gd fmla="val 50000" name="adj1"/>
              <a:gd fmla="val 50000" name="adj2"/>
            </a:avLst>
          </a:prstGeom>
          <a:solidFill>
            <a:srgbClr val="FF0000"/>
          </a:solid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27"/>
          <p:cNvSpPr txBox="1"/>
          <p:nvPr/>
        </p:nvSpPr>
        <p:spPr>
          <a:xfrm>
            <a:off x="6146301" y="1727231"/>
            <a:ext cx="2843803" cy="132343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Collaborazione sui temi della mobilità sostenibile per la definizione di politiche comuni, linee guida e di sviluppo condivise ed integrate</a:t>
            </a:r>
            <a:endParaRPr sz="1600">
              <a:solidFill>
                <a:schemeClr val="dk1"/>
              </a:solidFill>
              <a:latin typeface="Calibri"/>
              <a:ea typeface="Calibri"/>
              <a:cs typeface="Calibri"/>
              <a:sym typeface="Calibri"/>
            </a:endParaRPr>
          </a:p>
        </p:txBody>
      </p:sp>
      <p:sp>
        <p:nvSpPr>
          <p:cNvPr id="201" name="Google Shape;201;p27"/>
          <p:cNvSpPr/>
          <p:nvPr/>
        </p:nvSpPr>
        <p:spPr>
          <a:xfrm>
            <a:off x="102358" y="1294109"/>
            <a:ext cx="5848066" cy="2220191"/>
          </a:xfrm>
          <a:prstGeom prst="roundRect">
            <a:avLst>
              <a:gd fmla="val 16667" name="adj"/>
            </a:avLst>
          </a:prstGeom>
          <a:noFill/>
          <a:ln cap="flat" cmpd="sng" w="381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7"/>
          <p:cNvSpPr txBox="1"/>
          <p:nvPr/>
        </p:nvSpPr>
        <p:spPr>
          <a:xfrm>
            <a:off x="1182996" y="1315760"/>
            <a:ext cx="220847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1800">
                <a:solidFill>
                  <a:schemeClr val="accent5"/>
                </a:solidFill>
                <a:latin typeface="Calibri"/>
                <a:ea typeface="Calibri"/>
                <a:cs typeface="Calibri"/>
                <a:sym typeface="Calibri"/>
              </a:rPr>
              <a:t>PARTI INTERESSATE:</a:t>
            </a:r>
            <a:endParaRPr b="1" sz="1800">
              <a:solidFill>
                <a:schemeClr val="accent5"/>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grpSp>
        <p:nvGrpSpPr>
          <p:cNvPr id="208" name="Google Shape;208;p28"/>
          <p:cNvGrpSpPr/>
          <p:nvPr/>
        </p:nvGrpSpPr>
        <p:grpSpPr>
          <a:xfrm>
            <a:off x="37381" y="771969"/>
            <a:ext cx="9052560" cy="5407158"/>
            <a:chOff x="37381" y="1021347"/>
            <a:chExt cx="9052560" cy="5407158"/>
          </a:xfrm>
        </p:grpSpPr>
        <p:grpSp>
          <p:nvGrpSpPr>
            <p:cNvPr id="209" name="Google Shape;209;p28"/>
            <p:cNvGrpSpPr/>
            <p:nvPr/>
          </p:nvGrpSpPr>
          <p:grpSpPr>
            <a:xfrm>
              <a:off x="37381" y="1021347"/>
              <a:ext cx="9052560" cy="5407158"/>
              <a:chOff x="37381" y="1021347"/>
              <a:chExt cx="9052560" cy="5407158"/>
            </a:xfrm>
          </p:grpSpPr>
          <p:sp>
            <p:nvSpPr>
              <p:cNvPr id="210" name="Google Shape;210;p28"/>
              <p:cNvSpPr/>
              <p:nvPr/>
            </p:nvSpPr>
            <p:spPr>
              <a:xfrm>
                <a:off x="37381" y="1021347"/>
                <a:ext cx="9052560" cy="5407158"/>
              </a:xfrm>
              <a:prstGeom prst="roundRect">
                <a:avLst>
                  <a:gd fmla="val 16667" name="adj"/>
                </a:avLst>
              </a:prstGeom>
              <a:solidFill>
                <a:srgbClr val="D8D8D8"/>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1" name="Google Shape;211;p28"/>
              <p:cNvGrpSpPr/>
              <p:nvPr/>
            </p:nvGrpSpPr>
            <p:grpSpPr>
              <a:xfrm>
                <a:off x="535880" y="1741036"/>
                <a:ext cx="4597539" cy="4339400"/>
                <a:chOff x="896969" y="55633"/>
                <a:chExt cx="4597539" cy="4339400"/>
              </a:xfrm>
            </p:grpSpPr>
            <p:sp>
              <p:nvSpPr>
                <p:cNvPr id="212" name="Google Shape;212;p28"/>
                <p:cNvSpPr/>
                <p:nvPr/>
              </p:nvSpPr>
              <p:spPr>
                <a:xfrm>
                  <a:off x="1860539" y="55633"/>
                  <a:ext cx="2670400" cy="2670400"/>
                </a:xfrm>
                <a:prstGeom prst="ellipse">
                  <a:avLst/>
                </a:prstGeom>
                <a:solidFill>
                  <a:srgbClr val="FF0000">
                    <a:alpha val="49803"/>
                  </a:srgbClr>
                </a:solidFill>
                <a:ln cap="flat" cmpd="sng" w="254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txBox="1"/>
                <p:nvPr/>
              </p:nvSpPr>
              <p:spPr>
                <a:xfrm>
                  <a:off x="2216592" y="522953"/>
                  <a:ext cx="1958293" cy="120168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1" lang="it-IT" sz="2000">
                      <a:solidFill>
                        <a:schemeClr val="dk1"/>
                      </a:solidFill>
                      <a:latin typeface="Calibri"/>
                      <a:ea typeface="Calibri"/>
                      <a:cs typeface="Calibri"/>
                      <a:sym typeface="Calibri"/>
                    </a:rPr>
                    <a:t>Congestione</a:t>
                  </a:r>
                  <a:endParaRPr b="1" sz="2000">
                    <a:solidFill>
                      <a:schemeClr val="dk1"/>
                    </a:solidFill>
                    <a:latin typeface="Calibri"/>
                    <a:ea typeface="Calibri"/>
                    <a:cs typeface="Calibri"/>
                    <a:sym typeface="Calibri"/>
                  </a:endParaRPr>
                </a:p>
              </p:txBody>
            </p:sp>
            <p:sp>
              <p:nvSpPr>
                <p:cNvPr id="214" name="Google Shape;214;p28"/>
                <p:cNvSpPr/>
                <p:nvPr/>
              </p:nvSpPr>
              <p:spPr>
                <a:xfrm>
                  <a:off x="2824108" y="1724633"/>
                  <a:ext cx="2670400" cy="2670400"/>
                </a:xfrm>
                <a:prstGeom prst="ellipse">
                  <a:avLst/>
                </a:prstGeom>
                <a:solidFill>
                  <a:srgbClr val="599BD5">
                    <a:alpha val="49803"/>
                  </a:srgbClr>
                </a:solidFill>
                <a:ln cap="flat" cmpd="sng" w="254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8"/>
                <p:cNvSpPr txBox="1"/>
                <p:nvPr/>
              </p:nvSpPr>
              <p:spPr>
                <a:xfrm>
                  <a:off x="3640806" y="2414487"/>
                  <a:ext cx="1602240" cy="146872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1" lang="it-IT" sz="2000">
                      <a:solidFill>
                        <a:schemeClr val="dk1"/>
                      </a:solidFill>
                      <a:latin typeface="Arial"/>
                      <a:ea typeface="Arial"/>
                      <a:cs typeface="Arial"/>
                      <a:sym typeface="Arial"/>
                    </a:rPr>
                    <a:t>Emissioni</a:t>
                  </a:r>
                  <a:endParaRPr/>
                </a:p>
                <a:p>
                  <a:pPr indent="0" lvl="0" marL="0" marR="0" rtl="0" algn="ctr">
                    <a:lnSpc>
                      <a:spcPct val="90000"/>
                    </a:lnSpc>
                    <a:spcBef>
                      <a:spcPts val="700"/>
                    </a:spcBef>
                    <a:spcAft>
                      <a:spcPts val="0"/>
                    </a:spcAft>
                    <a:buNone/>
                  </a:pPr>
                  <a:r>
                    <a:rPr b="1" lang="it-IT" sz="2000">
                      <a:solidFill>
                        <a:schemeClr val="dk1"/>
                      </a:solidFill>
                      <a:latin typeface="Arial"/>
                      <a:ea typeface="Arial"/>
                      <a:cs typeface="Arial"/>
                      <a:sym typeface="Arial"/>
                    </a:rPr>
                    <a:t>Inquinanti</a:t>
                  </a:r>
                  <a:endParaRPr b="1" sz="2000">
                    <a:solidFill>
                      <a:schemeClr val="dk1"/>
                    </a:solidFill>
                    <a:latin typeface="Arial"/>
                    <a:ea typeface="Arial"/>
                    <a:cs typeface="Arial"/>
                    <a:sym typeface="Arial"/>
                  </a:endParaRPr>
                </a:p>
              </p:txBody>
            </p:sp>
            <p:sp>
              <p:nvSpPr>
                <p:cNvPr id="216" name="Google Shape;216;p28"/>
                <p:cNvSpPr/>
                <p:nvPr/>
              </p:nvSpPr>
              <p:spPr>
                <a:xfrm>
                  <a:off x="896969" y="1724633"/>
                  <a:ext cx="2670400" cy="2670400"/>
                </a:xfrm>
                <a:prstGeom prst="ellipse">
                  <a:avLst/>
                </a:prstGeom>
                <a:solidFill>
                  <a:srgbClr val="FFC000">
                    <a:alpha val="49803"/>
                  </a:srgbClr>
                </a:solidFill>
                <a:ln cap="flat" cmpd="sng" w="254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txBox="1"/>
                <p:nvPr/>
              </p:nvSpPr>
              <p:spPr>
                <a:xfrm>
                  <a:off x="1148432" y="2414487"/>
                  <a:ext cx="1602240" cy="146872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1" lang="it-IT" sz="2000">
                      <a:solidFill>
                        <a:schemeClr val="dk1"/>
                      </a:solidFill>
                      <a:latin typeface="Arial"/>
                      <a:ea typeface="Arial"/>
                      <a:cs typeface="Arial"/>
                      <a:sym typeface="Arial"/>
                    </a:rPr>
                    <a:t>Incidentalità</a:t>
                  </a:r>
                  <a:endParaRPr b="1" sz="2000">
                    <a:solidFill>
                      <a:schemeClr val="dk1"/>
                    </a:solidFill>
                    <a:latin typeface="Arial"/>
                    <a:ea typeface="Arial"/>
                    <a:cs typeface="Arial"/>
                    <a:sym typeface="Arial"/>
                  </a:endParaRPr>
                </a:p>
              </p:txBody>
            </p:sp>
          </p:grpSp>
          <p:sp>
            <p:nvSpPr>
              <p:cNvPr id="218" name="Google Shape;218;p28"/>
              <p:cNvSpPr txBox="1"/>
              <p:nvPr/>
            </p:nvSpPr>
            <p:spPr>
              <a:xfrm>
                <a:off x="1375095" y="1071977"/>
                <a:ext cx="6583988"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Mobilità Sostenibile</a:t>
                </a:r>
                <a:endParaRPr b="1" i="1" sz="2600">
                  <a:solidFill>
                    <a:srgbClr val="C00000"/>
                  </a:solidFill>
                  <a:latin typeface="Georgia"/>
                  <a:ea typeface="Georgia"/>
                  <a:cs typeface="Georgia"/>
                  <a:sym typeface="Georgia"/>
                </a:endParaRPr>
              </a:p>
            </p:txBody>
          </p:sp>
          <p:sp>
            <p:nvSpPr>
              <p:cNvPr id="219" name="Google Shape;219;p28"/>
              <p:cNvSpPr txBox="1"/>
              <p:nvPr/>
            </p:nvSpPr>
            <p:spPr>
              <a:xfrm>
                <a:off x="5101039" y="1688199"/>
                <a:ext cx="2858044" cy="2308324"/>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0000"/>
                  </a:buClr>
                  <a:buSzPts val="1800"/>
                  <a:buFont typeface="Noto Sans Symbols"/>
                  <a:buChar char="⮚"/>
                </a:pPr>
                <a:r>
                  <a:rPr b="1" lang="it-IT" sz="1800">
                    <a:solidFill>
                      <a:srgbClr val="FF0000"/>
                    </a:solidFill>
                    <a:latin typeface="Calibri"/>
                    <a:ea typeface="Calibri"/>
                    <a:cs typeface="Calibri"/>
                    <a:sym typeface="Calibri"/>
                  </a:rPr>
                  <a:t>SPLIT MODALE:</a:t>
                </a:r>
                <a:endParaRPr/>
              </a:p>
              <a:p>
                <a:pPr indent="-285750" lvl="1" marL="742950" marR="0" rtl="0" algn="l">
                  <a:spcBef>
                    <a:spcPts val="0"/>
                  </a:spcBef>
                  <a:spcAft>
                    <a:spcPts val="0"/>
                  </a:spcAft>
                  <a:buClr>
                    <a:srgbClr val="FF0000"/>
                  </a:buClr>
                  <a:buSzPts val="1800"/>
                  <a:buFont typeface="Calibri"/>
                  <a:buChar char="−"/>
                </a:pPr>
                <a:r>
                  <a:rPr b="0" i="0" lang="it-IT" sz="1800" u="none" cap="none" strike="noStrike">
                    <a:solidFill>
                      <a:srgbClr val="FF0000"/>
                    </a:solidFill>
                    <a:latin typeface="Calibri"/>
                    <a:ea typeface="Calibri"/>
                    <a:cs typeface="Calibri"/>
                    <a:sym typeface="Calibri"/>
                  </a:rPr>
                  <a:t>Integrazione;</a:t>
                </a:r>
                <a:endParaRPr/>
              </a:p>
              <a:p>
                <a:pPr indent="-285750" lvl="1" marL="742950" marR="0" rtl="0" algn="l">
                  <a:spcBef>
                    <a:spcPts val="0"/>
                  </a:spcBef>
                  <a:spcAft>
                    <a:spcPts val="0"/>
                  </a:spcAft>
                  <a:buClr>
                    <a:srgbClr val="FF0000"/>
                  </a:buClr>
                  <a:buSzPts val="1800"/>
                  <a:buFont typeface="Calibri"/>
                  <a:buChar char="−"/>
                </a:pPr>
                <a:r>
                  <a:rPr b="0" i="0" lang="it-IT" sz="1800" u="none" cap="none" strike="noStrike">
                    <a:solidFill>
                      <a:srgbClr val="FF0000"/>
                    </a:solidFill>
                    <a:latin typeface="Calibri"/>
                    <a:ea typeface="Calibri"/>
                    <a:cs typeface="Calibri"/>
                    <a:sym typeface="Calibri"/>
                  </a:rPr>
                  <a:t>Accessibilità;</a:t>
                </a:r>
                <a:endParaRPr/>
              </a:p>
              <a:p>
                <a:pPr indent="-285750" lvl="1" marL="742950" marR="0" rtl="0" algn="l">
                  <a:spcBef>
                    <a:spcPts val="0"/>
                  </a:spcBef>
                  <a:spcAft>
                    <a:spcPts val="0"/>
                  </a:spcAft>
                  <a:buClr>
                    <a:srgbClr val="FF0000"/>
                  </a:buClr>
                  <a:buSzPts val="1800"/>
                  <a:buFont typeface="Calibri"/>
                  <a:buChar char="−"/>
                </a:pPr>
                <a:r>
                  <a:rPr b="0" i="0" lang="it-IT" sz="1800" u="none" cap="none" strike="noStrike">
                    <a:solidFill>
                      <a:srgbClr val="FF0000"/>
                    </a:solidFill>
                    <a:latin typeface="Calibri"/>
                    <a:ea typeface="Calibri"/>
                    <a:cs typeface="Calibri"/>
                    <a:sym typeface="Calibri"/>
                  </a:rPr>
                  <a:t>Efficienza TPL.</a:t>
                </a:r>
                <a:endParaRPr/>
              </a:p>
              <a:p>
                <a:pPr indent="-171450" lvl="0" marL="285750" marR="0" rtl="0" algn="l">
                  <a:spcBef>
                    <a:spcPts val="0"/>
                  </a:spcBef>
                  <a:spcAft>
                    <a:spcPts val="0"/>
                  </a:spcAft>
                  <a:buClr>
                    <a:schemeClr val="dk1"/>
                  </a:buClr>
                  <a:buSzPts val="1800"/>
                  <a:buFont typeface="Noto Sans Symbols"/>
                  <a:buNone/>
                </a:pPr>
                <a:r>
                  <a:t/>
                </a:r>
                <a:endParaRPr b="1" sz="1800">
                  <a:solidFill>
                    <a:srgbClr val="FF0000"/>
                  </a:solidFill>
                  <a:latin typeface="Calibri"/>
                  <a:ea typeface="Calibri"/>
                  <a:cs typeface="Calibri"/>
                  <a:sym typeface="Calibri"/>
                </a:endParaRPr>
              </a:p>
              <a:p>
                <a:pPr indent="-285750" lvl="0" marL="285750" marR="0" rtl="0" algn="l">
                  <a:spcBef>
                    <a:spcPts val="0"/>
                  </a:spcBef>
                  <a:spcAft>
                    <a:spcPts val="0"/>
                  </a:spcAft>
                  <a:buClr>
                    <a:srgbClr val="FF0000"/>
                  </a:buClr>
                  <a:buSzPts val="1800"/>
                  <a:buFont typeface="Noto Sans Symbols"/>
                  <a:buChar char="⮚"/>
                </a:pPr>
                <a:r>
                  <a:rPr b="1" lang="it-IT" sz="1800">
                    <a:solidFill>
                      <a:srgbClr val="FF0000"/>
                    </a:solidFill>
                    <a:latin typeface="Calibri"/>
                    <a:ea typeface="Calibri"/>
                    <a:cs typeface="Calibri"/>
                    <a:sym typeface="Calibri"/>
                  </a:rPr>
                  <a:t>FLUIDIFICAZIONE:</a:t>
                </a:r>
                <a:endParaRPr/>
              </a:p>
              <a:p>
                <a:pPr indent="-285750" lvl="1" marL="742950" marR="0" rtl="0" algn="l">
                  <a:spcBef>
                    <a:spcPts val="0"/>
                  </a:spcBef>
                  <a:spcAft>
                    <a:spcPts val="0"/>
                  </a:spcAft>
                  <a:buClr>
                    <a:srgbClr val="FF0000"/>
                  </a:buClr>
                  <a:buSzPts val="1800"/>
                  <a:buFont typeface="Calibri"/>
                  <a:buChar char="−"/>
                </a:pPr>
                <a:r>
                  <a:rPr b="0" i="0" lang="it-IT" sz="1800" u="none" cap="none" strike="noStrike">
                    <a:solidFill>
                      <a:srgbClr val="FF0000"/>
                    </a:solidFill>
                    <a:latin typeface="Calibri"/>
                    <a:ea typeface="Calibri"/>
                    <a:cs typeface="Calibri"/>
                    <a:sym typeface="Calibri"/>
                  </a:rPr>
                  <a:t>Controllo Traffico.</a:t>
                </a:r>
                <a:endParaRPr/>
              </a:p>
              <a:p>
                <a:pPr indent="-171450" lvl="0" marL="285750" marR="0" rtl="0" algn="l">
                  <a:spcBef>
                    <a:spcPts val="0"/>
                  </a:spcBef>
                  <a:spcAft>
                    <a:spcPts val="0"/>
                  </a:spcAft>
                  <a:buClr>
                    <a:schemeClr val="dk1"/>
                  </a:buClr>
                  <a:buSzPts val="1800"/>
                  <a:buFont typeface="Noto Sans Symbols"/>
                  <a:buNone/>
                </a:pPr>
                <a:r>
                  <a:t/>
                </a:r>
                <a:endParaRPr sz="1800">
                  <a:solidFill>
                    <a:srgbClr val="FF0000"/>
                  </a:solidFill>
                  <a:latin typeface="Calibri"/>
                  <a:ea typeface="Calibri"/>
                  <a:cs typeface="Calibri"/>
                  <a:sym typeface="Calibri"/>
                </a:endParaRPr>
              </a:p>
            </p:txBody>
          </p:sp>
          <p:sp>
            <p:nvSpPr>
              <p:cNvPr id="220" name="Google Shape;220;p28"/>
              <p:cNvSpPr txBox="1"/>
              <p:nvPr/>
            </p:nvSpPr>
            <p:spPr>
              <a:xfrm>
                <a:off x="5101039" y="4411041"/>
                <a:ext cx="2858044" cy="36933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070C0"/>
                  </a:buClr>
                  <a:buSzPts val="1800"/>
                  <a:buFont typeface="Noto Sans Symbols"/>
                  <a:buChar char="⮚"/>
                </a:pPr>
                <a:r>
                  <a:rPr b="1" lang="it-IT" sz="1800">
                    <a:solidFill>
                      <a:srgbClr val="0070C0"/>
                    </a:solidFill>
                    <a:latin typeface="Calibri"/>
                    <a:ea typeface="Calibri"/>
                    <a:cs typeface="Calibri"/>
                    <a:sym typeface="Calibri"/>
                  </a:rPr>
                  <a:t>MOBILITÀ ELETTRICA</a:t>
                </a:r>
                <a:endParaRPr sz="1800">
                  <a:solidFill>
                    <a:srgbClr val="0070C0"/>
                  </a:solidFill>
                  <a:latin typeface="Calibri"/>
                  <a:ea typeface="Calibri"/>
                  <a:cs typeface="Calibri"/>
                  <a:sym typeface="Calibri"/>
                </a:endParaRPr>
              </a:p>
            </p:txBody>
          </p:sp>
          <p:sp>
            <p:nvSpPr>
              <p:cNvPr id="221" name="Google Shape;221;p28"/>
              <p:cNvSpPr txBox="1"/>
              <p:nvPr/>
            </p:nvSpPr>
            <p:spPr>
              <a:xfrm>
                <a:off x="5101039" y="5588597"/>
                <a:ext cx="2858044" cy="36933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C000"/>
                  </a:buClr>
                  <a:buSzPts val="1800"/>
                  <a:buFont typeface="Noto Sans Symbols"/>
                  <a:buChar char="⮚"/>
                </a:pPr>
                <a:r>
                  <a:rPr b="1" lang="it-IT" sz="1800">
                    <a:solidFill>
                      <a:srgbClr val="FFC000"/>
                    </a:solidFill>
                    <a:latin typeface="Calibri"/>
                    <a:ea typeface="Calibri"/>
                    <a:cs typeface="Calibri"/>
                    <a:sym typeface="Calibri"/>
                  </a:rPr>
                  <a:t>CONTROLLO VELOCITÀ</a:t>
                </a:r>
                <a:endParaRPr sz="1800">
                  <a:solidFill>
                    <a:srgbClr val="FFC000"/>
                  </a:solidFill>
                  <a:latin typeface="Calibri"/>
                  <a:ea typeface="Calibri"/>
                  <a:cs typeface="Calibri"/>
                  <a:sym typeface="Calibri"/>
                </a:endParaRPr>
              </a:p>
            </p:txBody>
          </p:sp>
          <p:pic>
            <p:nvPicPr>
              <p:cNvPr id="222" name="Google Shape;222;p28"/>
              <p:cNvPicPr preferRelativeResize="0"/>
              <p:nvPr/>
            </p:nvPicPr>
            <p:blipFill rotWithShape="1">
              <a:blip r:embed="rId3">
                <a:alphaModFix/>
              </a:blip>
              <a:srcRect b="0" l="0" r="0" t="0"/>
              <a:stretch/>
            </p:blipFill>
            <p:spPr>
              <a:xfrm>
                <a:off x="7806034" y="1686971"/>
                <a:ext cx="987552" cy="987552"/>
              </a:xfrm>
              <a:prstGeom prst="ellipse">
                <a:avLst/>
              </a:prstGeom>
              <a:noFill/>
              <a:ln cap="rnd" cmpd="sng" w="63500">
                <a:solidFill>
                  <a:srgbClr val="FF0000"/>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223" name="Google Shape;223;p28"/>
              <p:cNvPicPr preferRelativeResize="0"/>
              <p:nvPr/>
            </p:nvPicPr>
            <p:blipFill rotWithShape="1">
              <a:blip r:embed="rId4">
                <a:alphaModFix/>
              </a:blip>
              <a:srcRect b="0" l="14924" r="25778" t="0"/>
              <a:stretch/>
            </p:blipFill>
            <p:spPr>
              <a:xfrm>
                <a:off x="7808563" y="2840628"/>
                <a:ext cx="985023" cy="987552"/>
              </a:xfrm>
              <a:prstGeom prst="ellipse">
                <a:avLst/>
              </a:prstGeom>
              <a:noFill/>
              <a:ln cap="rnd" cmpd="sng" w="63500">
                <a:solidFill>
                  <a:srgbClr val="FF0000"/>
                </a:solidFill>
                <a:prstDash val="solid"/>
                <a:round/>
                <a:headEnd len="sm" w="sm" type="none"/>
                <a:tailEnd len="sm" w="sm" type="none"/>
              </a:ln>
              <a:effectLst>
                <a:outerShdw blurRad="381000" sx="-80000" rotWithShape="0" dir="5400000" dist="292100" sy="-18000">
                  <a:srgbClr val="000000">
                    <a:alpha val="21960"/>
                  </a:srgbClr>
                </a:outerShdw>
              </a:effectLst>
            </p:spPr>
          </p:pic>
        </p:grpSp>
        <p:pic>
          <p:nvPicPr>
            <p:cNvPr id="224" name="Google Shape;224;p28"/>
            <p:cNvPicPr preferRelativeResize="0"/>
            <p:nvPr/>
          </p:nvPicPr>
          <p:blipFill rotWithShape="1">
            <a:blip r:embed="rId5">
              <a:alphaModFix/>
            </a:blip>
            <a:srcRect b="15746" l="9082" r="8284" t="1080"/>
            <a:stretch/>
          </p:blipFill>
          <p:spPr>
            <a:xfrm>
              <a:off x="7806034" y="4070145"/>
              <a:ext cx="987552" cy="994006"/>
            </a:xfrm>
            <a:prstGeom prst="ellipse">
              <a:avLst/>
            </a:prstGeom>
            <a:noFill/>
            <a:ln cap="rnd" cmpd="sng" w="63500">
              <a:solidFill>
                <a:srgbClr val="2E75B5"/>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225" name="Google Shape;225;p28"/>
            <p:cNvPicPr preferRelativeResize="0"/>
            <p:nvPr/>
          </p:nvPicPr>
          <p:blipFill rotWithShape="1">
            <a:blip r:embed="rId6">
              <a:alphaModFix/>
            </a:blip>
            <a:srcRect b="0" l="0" r="0" t="0"/>
            <a:stretch/>
          </p:blipFill>
          <p:spPr>
            <a:xfrm>
              <a:off x="7806034" y="5284098"/>
              <a:ext cx="987552" cy="987552"/>
            </a:xfrm>
            <a:prstGeom prst="ellipse">
              <a:avLst/>
            </a:prstGeom>
            <a:noFill/>
            <a:ln cap="rnd" cmpd="sng" w="63500">
              <a:solidFill>
                <a:srgbClr val="FFC000"/>
              </a:solidFill>
              <a:prstDash val="solid"/>
              <a:round/>
              <a:headEnd len="sm" w="sm" type="none"/>
              <a:tailEnd len="sm" w="sm" type="none"/>
            </a:ln>
            <a:effectLst>
              <a:outerShdw blurRad="381000" sx="-80000" rotWithShape="0" dir="5400000" dist="292100" sy="-18000">
                <a:srgbClr val="000000">
                  <a:alpha val="21960"/>
                </a:srgbClr>
              </a:outerShdw>
            </a:effectLst>
          </p:spPr>
        </p:pic>
      </p:grpSp>
      <p:grpSp>
        <p:nvGrpSpPr>
          <p:cNvPr id="226" name="Google Shape;226;p28"/>
          <p:cNvGrpSpPr/>
          <p:nvPr/>
        </p:nvGrpSpPr>
        <p:grpSpPr>
          <a:xfrm>
            <a:off x="31025" y="45863"/>
            <a:ext cx="9098280" cy="694944"/>
            <a:chOff x="31025" y="45863"/>
            <a:chExt cx="9098280" cy="694944"/>
          </a:xfrm>
        </p:grpSpPr>
        <p:sp>
          <p:nvSpPr>
            <p:cNvPr id="227" name="Google Shape;227;p28"/>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228" name="Google Shape;228;p28"/>
            <p:cNvPicPr preferRelativeResize="0"/>
            <p:nvPr/>
          </p:nvPicPr>
          <p:blipFill rotWithShape="1">
            <a:blip r:embed="rId7">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229" name="Google Shape;229;p28"/>
            <p:cNvPicPr preferRelativeResize="0"/>
            <p:nvPr/>
          </p:nvPicPr>
          <p:blipFill rotWithShape="1">
            <a:blip r:embed="rId8">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230" name="Google Shape;230;p28"/>
          <p:cNvPicPr preferRelativeResize="0"/>
          <p:nvPr/>
        </p:nvPicPr>
        <p:blipFill rotWithShape="1">
          <a:blip r:embed="rId9">
            <a:alphaModFix/>
          </a:blip>
          <a:srcRect b="15536" l="0" r="0" t="48211"/>
          <a:stretch/>
        </p:blipFill>
        <p:spPr>
          <a:xfrm>
            <a:off x="645671" y="6265447"/>
            <a:ext cx="7366000" cy="5580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9"/>
          <p:cNvSpPr/>
          <p:nvPr/>
        </p:nvSpPr>
        <p:spPr>
          <a:xfrm>
            <a:off x="31026" y="778154"/>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29"/>
          <p:cNvSpPr/>
          <p:nvPr/>
        </p:nvSpPr>
        <p:spPr>
          <a:xfrm>
            <a:off x="-71718" y="742901"/>
            <a:ext cx="9215718"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Attività dell’Ufficio del Mobility Manager</a:t>
            </a:r>
            <a:endParaRPr b="1" i="1" sz="2600">
              <a:solidFill>
                <a:srgbClr val="C00000"/>
              </a:solidFill>
              <a:latin typeface="Georgia"/>
              <a:ea typeface="Georgia"/>
              <a:cs typeface="Georgia"/>
              <a:sym typeface="Georgia"/>
            </a:endParaRPr>
          </a:p>
        </p:txBody>
      </p:sp>
      <p:sp>
        <p:nvSpPr>
          <p:cNvPr id="238" name="Google Shape;238;p29"/>
          <p:cNvSpPr txBox="1"/>
          <p:nvPr/>
        </p:nvSpPr>
        <p:spPr>
          <a:xfrm>
            <a:off x="-10596" y="2119018"/>
            <a:ext cx="2739069" cy="92333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1800">
                <a:solidFill>
                  <a:schemeClr val="dk1"/>
                </a:solidFill>
                <a:latin typeface="Calibri"/>
                <a:ea typeface="Calibri"/>
                <a:cs typeface="Calibri"/>
                <a:sym typeface="Calibri"/>
              </a:rPr>
              <a:t>VOUCHER DI SCONTO:</a:t>
            </a:r>
            <a:endParaRPr/>
          </a:p>
          <a:p>
            <a:pPr indent="-285750" lvl="0" marL="285750" marR="0" rtl="0" algn="l">
              <a:spcBef>
                <a:spcPts val="0"/>
              </a:spcBef>
              <a:spcAft>
                <a:spcPts val="0"/>
              </a:spcAft>
              <a:buClr>
                <a:schemeClr val="dk1"/>
              </a:buClr>
              <a:buSzPts val="1800"/>
              <a:buFont typeface="Calibri"/>
              <a:buChar char="-"/>
            </a:pPr>
            <a:r>
              <a:rPr lang="it-IT" sz="1800">
                <a:solidFill>
                  <a:schemeClr val="dk1"/>
                </a:solidFill>
                <a:latin typeface="Calibri"/>
                <a:ea typeface="Calibri"/>
                <a:cs typeface="Calibri"/>
                <a:sym typeface="Calibri"/>
              </a:rPr>
              <a:t>FLIXBUS</a:t>
            </a:r>
            <a:endParaRPr/>
          </a:p>
          <a:p>
            <a:pPr indent="-285750" lvl="0" marL="285750" marR="0" rtl="0" algn="l">
              <a:spcBef>
                <a:spcPts val="0"/>
              </a:spcBef>
              <a:spcAft>
                <a:spcPts val="0"/>
              </a:spcAft>
              <a:buClr>
                <a:schemeClr val="dk1"/>
              </a:buClr>
              <a:buSzPts val="1800"/>
              <a:buFont typeface="Calibri"/>
              <a:buChar char="-"/>
            </a:pPr>
            <a:r>
              <a:rPr lang="it-IT" sz="1800">
                <a:solidFill>
                  <a:schemeClr val="dk1"/>
                </a:solidFill>
                <a:latin typeface="Calibri"/>
                <a:ea typeface="Calibri"/>
                <a:cs typeface="Calibri"/>
                <a:sym typeface="Calibri"/>
              </a:rPr>
              <a:t>MAROZZI</a:t>
            </a:r>
            <a:endParaRPr sz="1800">
              <a:solidFill>
                <a:schemeClr val="dk1"/>
              </a:solidFill>
              <a:latin typeface="Calibri"/>
              <a:ea typeface="Calibri"/>
              <a:cs typeface="Calibri"/>
              <a:sym typeface="Calibri"/>
            </a:endParaRPr>
          </a:p>
        </p:txBody>
      </p:sp>
      <p:pic>
        <p:nvPicPr>
          <p:cNvPr id="239" name="Google Shape;239;p29"/>
          <p:cNvPicPr preferRelativeResize="0"/>
          <p:nvPr/>
        </p:nvPicPr>
        <p:blipFill rotWithShape="1">
          <a:blip r:embed="rId3">
            <a:alphaModFix/>
          </a:blip>
          <a:srcRect b="0" l="0" r="0" t="0"/>
          <a:stretch/>
        </p:blipFill>
        <p:spPr>
          <a:xfrm>
            <a:off x="2212871" y="1561749"/>
            <a:ext cx="4389120" cy="4596355"/>
          </a:xfrm>
          <a:prstGeom prst="rect">
            <a:avLst/>
          </a:prstGeom>
          <a:noFill/>
          <a:ln>
            <a:noFill/>
          </a:ln>
        </p:spPr>
      </p:pic>
      <p:sp>
        <p:nvSpPr>
          <p:cNvPr id="240" name="Google Shape;240;p29"/>
          <p:cNvSpPr txBox="1"/>
          <p:nvPr/>
        </p:nvSpPr>
        <p:spPr>
          <a:xfrm>
            <a:off x="6502679" y="2539652"/>
            <a:ext cx="2443392" cy="92333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1800">
                <a:solidFill>
                  <a:schemeClr val="dk1"/>
                </a:solidFill>
                <a:latin typeface="Calibri"/>
                <a:ea typeface="Calibri"/>
                <a:cs typeface="Calibri"/>
                <a:sym typeface="Calibri"/>
              </a:rPr>
              <a:t>SCONTO ABBONAMENTI TPL</a:t>
            </a:r>
            <a:endParaRPr/>
          </a:p>
          <a:p>
            <a:pPr indent="0" lvl="0" marL="0" marR="0" rtl="0" algn="ctr">
              <a:spcBef>
                <a:spcPts val="0"/>
              </a:spcBef>
              <a:spcAft>
                <a:spcPts val="0"/>
              </a:spcAft>
              <a:buNone/>
            </a:pPr>
            <a:r>
              <a:rPr lang="it-IT" sz="1800">
                <a:solidFill>
                  <a:schemeClr val="dk1"/>
                </a:solidFill>
                <a:latin typeface="Calibri"/>
                <a:ea typeface="Calibri"/>
                <a:cs typeface="Calibri"/>
                <a:sym typeface="Calibri"/>
              </a:rPr>
              <a:t>(Dipendenti)</a:t>
            </a:r>
            <a:endParaRPr/>
          </a:p>
        </p:txBody>
      </p:sp>
      <p:sp>
        <p:nvSpPr>
          <p:cNvPr id="241" name="Google Shape;241;p29"/>
          <p:cNvSpPr txBox="1"/>
          <p:nvPr/>
        </p:nvSpPr>
        <p:spPr>
          <a:xfrm>
            <a:off x="4903280" y="1394664"/>
            <a:ext cx="4213412" cy="92333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1800">
                <a:solidFill>
                  <a:schemeClr val="dk1"/>
                </a:solidFill>
                <a:latin typeface="Calibri"/>
                <a:ea typeface="Calibri"/>
                <a:cs typeface="Calibri"/>
                <a:sym typeface="Calibri"/>
              </a:rPr>
              <a:t>SERVIZI DI MOBILITÀ PER STUDENTI/DIPENDENTI DISABILI:</a:t>
            </a:r>
            <a:endParaRPr/>
          </a:p>
          <a:p>
            <a:pPr indent="0" lvl="0" marL="0" marR="0" rtl="0" algn="ctr">
              <a:spcBef>
                <a:spcPts val="0"/>
              </a:spcBef>
              <a:spcAft>
                <a:spcPts val="0"/>
              </a:spcAft>
              <a:buNone/>
            </a:pPr>
            <a:r>
              <a:rPr lang="it-IT" sz="1800">
                <a:solidFill>
                  <a:schemeClr val="dk1"/>
                </a:solidFill>
                <a:latin typeface="Calibri"/>
                <a:ea typeface="Calibri"/>
                <a:cs typeface="Calibri"/>
                <a:sym typeface="Calibri"/>
              </a:rPr>
              <a:t>Trasporto Individuale Casa-Lavoro</a:t>
            </a:r>
            <a:endParaRPr/>
          </a:p>
        </p:txBody>
      </p:sp>
      <p:sp>
        <p:nvSpPr>
          <p:cNvPr id="242" name="Google Shape;242;p29"/>
          <p:cNvSpPr txBox="1"/>
          <p:nvPr/>
        </p:nvSpPr>
        <p:spPr>
          <a:xfrm>
            <a:off x="6512607" y="4044935"/>
            <a:ext cx="2635591" cy="120032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ISCRIZIONE CAR-SHARING</a:t>
            </a:r>
            <a:endParaRPr/>
          </a:p>
          <a:p>
            <a:pPr indent="-285750" lvl="0" marL="285750" marR="0" rtl="0" algn="l">
              <a:spcBef>
                <a:spcPts val="0"/>
              </a:spcBef>
              <a:spcAft>
                <a:spcPts val="0"/>
              </a:spcAft>
              <a:buClr>
                <a:schemeClr val="dk1"/>
              </a:buClr>
              <a:buSzPts val="1800"/>
              <a:buFont typeface="Calibri"/>
              <a:buChar char="-"/>
            </a:pPr>
            <a:r>
              <a:rPr lang="it-IT" sz="1800">
                <a:solidFill>
                  <a:schemeClr val="dk1"/>
                </a:solidFill>
                <a:latin typeface="Calibri"/>
                <a:ea typeface="Calibri"/>
                <a:cs typeface="Calibri"/>
                <a:sym typeface="Calibri"/>
              </a:rPr>
              <a:t>Iscrizione gratuita</a:t>
            </a:r>
            <a:endParaRPr/>
          </a:p>
          <a:p>
            <a:pPr indent="-285750" lvl="0" marL="285750" marR="0" rtl="0" algn="l">
              <a:spcBef>
                <a:spcPts val="0"/>
              </a:spcBef>
              <a:spcAft>
                <a:spcPts val="0"/>
              </a:spcAft>
              <a:buClr>
                <a:schemeClr val="dk1"/>
              </a:buClr>
              <a:buSzPts val="1800"/>
              <a:buFont typeface="Calibri"/>
              <a:buChar char="-"/>
            </a:pPr>
            <a:r>
              <a:rPr lang="it-IT" sz="1800">
                <a:solidFill>
                  <a:schemeClr val="dk1"/>
                </a:solidFill>
                <a:latin typeface="Calibri"/>
                <a:ea typeface="Calibri"/>
                <a:cs typeface="Calibri"/>
                <a:sym typeface="Calibri"/>
              </a:rPr>
              <a:t>30 min gratis (studenti) 60 min (dipendenti)</a:t>
            </a:r>
            <a:endParaRPr sz="1800">
              <a:solidFill>
                <a:schemeClr val="dk1"/>
              </a:solidFill>
              <a:latin typeface="Calibri"/>
              <a:ea typeface="Calibri"/>
              <a:cs typeface="Calibri"/>
              <a:sym typeface="Calibri"/>
            </a:endParaRPr>
          </a:p>
        </p:txBody>
      </p:sp>
      <p:sp>
        <p:nvSpPr>
          <p:cNvPr id="243" name="Google Shape;243;p29"/>
          <p:cNvSpPr txBox="1"/>
          <p:nvPr/>
        </p:nvSpPr>
        <p:spPr>
          <a:xfrm>
            <a:off x="0" y="5302782"/>
            <a:ext cx="4074763" cy="92333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ISCRIZIONE CAR-SHARING</a:t>
            </a:r>
            <a:endParaRPr/>
          </a:p>
          <a:p>
            <a:pPr indent="-285750" lvl="0" marL="285750" marR="0" rtl="0" algn="l">
              <a:spcBef>
                <a:spcPts val="0"/>
              </a:spcBef>
              <a:spcAft>
                <a:spcPts val="0"/>
              </a:spcAft>
              <a:buClr>
                <a:schemeClr val="dk1"/>
              </a:buClr>
              <a:buSzPts val="1800"/>
              <a:buFont typeface="Calibri"/>
              <a:buChar char="-"/>
            </a:pPr>
            <a:r>
              <a:rPr lang="it-IT" sz="1800">
                <a:solidFill>
                  <a:schemeClr val="dk1"/>
                </a:solidFill>
                <a:latin typeface="Calibri"/>
                <a:ea typeface="Calibri"/>
                <a:cs typeface="Calibri"/>
                <a:sym typeface="Calibri"/>
              </a:rPr>
              <a:t>Convenzione tra Comune ed Aziende*</a:t>
            </a:r>
            <a:endParaRPr/>
          </a:p>
          <a:p>
            <a:pPr indent="-285750" lvl="0" marL="285750" marR="0" rtl="0" algn="l">
              <a:spcBef>
                <a:spcPts val="0"/>
              </a:spcBef>
              <a:spcAft>
                <a:spcPts val="0"/>
              </a:spcAft>
              <a:buClr>
                <a:schemeClr val="dk1"/>
              </a:buClr>
              <a:buSzPts val="1800"/>
              <a:buFont typeface="Calibri"/>
              <a:buChar char="-"/>
            </a:pPr>
            <a:r>
              <a:rPr lang="it-IT" sz="1800">
                <a:solidFill>
                  <a:schemeClr val="dk1"/>
                </a:solidFill>
                <a:latin typeface="Calibri"/>
                <a:ea typeface="Calibri"/>
                <a:cs typeface="Calibri"/>
                <a:sym typeface="Calibri"/>
              </a:rPr>
              <a:t>Agevolazioni al dipendente e famiglia</a:t>
            </a:r>
            <a:endParaRPr sz="1800">
              <a:solidFill>
                <a:schemeClr val="dk1"/>
              </a:solidFill>
              <a:latin typeface="Calibri"/>
              <a:ea typeface="Calibri"/>
              <a:cs typeface="Calibri"/>
              <a:sym typeface="Calibri"/>
            </a:endParaRPr>
          </a:p>
        </p:txBody>
      </p:sp>
      <p:grpSp>
        <p:nvGrpSpPr>
          <p:cNvPr id="244" name="Google Shape;244;p29"/>
          <p:cNvGrpSpPr/>
          <p:nvPr/>
        </p:nvGrpSpPr>
        <p:grpSpPr>
          <a:xfrm>
            <a:off x="31025" y="45863"/>
            <a:ext cx="9098280" cy="694944"/>
            <a:chOff x="31025" y="45863"/>
            <a:chExt cx="9098280" cy="694944"/>
          </a:xfrm>
        </p:grpSpPr>
        <p:sp>
          <p:nvSpPr>
            <p:cNvPr id="245" name="Google Shape;245;p29"/>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246" name="Google Shape;246;p29"/>
            <p:cNvPicPr preferRelativeResize="0"/>
            <p:nvPr/>
          </p:nvPicPr>
          <p:blipFill rotWithShape="1">
            <a:blip r:embed="rId4">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247" name="Google Shape;247;p29"/>
            <p:cNvPicPr preferRelativeResize="0"/>
            <p:nvPr/>
          </p:nvPicPr>
          <p:blipFill rotWithShape="1">
            <a:blip r:embed="rId5">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248" name="Google Shape;248;p29"/>
          <p:cNvPicPr preferRelativeResize="0"/>
          <p:nvPr/>
        </p:nvPicPr>
        <p:blipFill rotWithShape="1">
          <a:blip r:embed="rId6">
            <a:alphaModFix/>
          </a:blip>
          <a:srcRect b="15536" l="0" r="0" t="48211"/>
          <a:stretch/>
        </p:blipFill>
        <p:spPr>
          <a:xfrm>
            <a:off x="645671" y="6265447"/>
            <a:ext cx="7366000" cy="558005"/>
          </a:xfrm>
          <a:prstGeom prst="rect">
            <a:avLst/>
          </a:prstGeom>
          <a:noFill/>
          <a:ln>
            <a:noFill/>
          </a:ln>
        </p:spPr>
      </p:pic>
      <p:sp>
        <p:nvSpPr>
          <p:cNvPr id="249" name="Google Shape;249;p29"/>
          <p:cNvSpPr txBox="1"/>
          <p:nvPr/>
        </p:nvSpPr>
        <p:spPr>
          <a:xfrm>
            <a:off x="12841" y="3537771"/>
            <a:ext cx="2441817" cy="147732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SCONTO BIGLIETTI:</a:t>
            </a:r>
            <a:endParaRPr/>
          </a:p>
          <a:p>
            <a:pPr indent="-285750" lvl="0" marL="285750" marR="0" rtl="0" algn="l">
              <a:spcBef>
                <a:spcPts val="0"/>
              </a:spcBef>
              <a:spcAft>
                <a:spcPts val="0"/>
              </a:spcAft>
              <a:buClr>
                <a:schemeClr val="dk1"/>
              </a:buClr>
              <a:buSzPts val="1800"/>
              <a:buFont typeface="Calibri"/>
              <a:buChar char="-"/>
            </a:pPr>
            <a:r>
              <a:rPr lang="it-IT" sz="1800">
                <a:solidFill>
                  <a:schemeClr val="dk1"/>
                </a:solidFill>
                <a:latin typeface="Calibri"/>
                <a:ea typeface="Calibri"/>
                <a:cs typeface="Calibri"/>
                <a:sym typeface="Calibri"/>
              </a:rPr>
              <a:t>10% con TRENITALIA</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lang="it-IT" sz="1800">
                <a:solidFill>
                  <a:schemeClr val="dk1"/>
                </a:solidFill>
                <a:latin typeface="Calibri"/>
                <a:ea typeface="Calibri"/>
                <a:cs typeface="Calibri"/>
                <a:sym typeface="Calibri"/>
              </a:rPr>
              <a:t>15% con ITALO</a:t>
            </a:r>
            <a:endParaRPr/>
          </a:p>
          <a:p>
            <a:pPr indent="0" lvl="0" marL="0" marR="0" rtl="0" algn="ctr">
              <a:spcBef>
                <a:spcPts val="0"/>
              </a:spcBef>
              <a:spcAft>
                <a:spcPts val="0"/>
              </a:spcAft>
              <a:buNone/>
            </a:pPr>
            <a:r>
              <a:rPr lang="it-IT" sz="1800">
                <a:solidFill>
                  <a:schemeClr val="dk1"/>
                </a:solidFill>
                <a:latin typeface="Calibri"/>
                <a:ea typeface="Calibri"/>
                <a:cs typeface="Calibri"/>
                <a:sym typeface="Calibri"/>
              </a:rPr>
              <a:t>(Studenti e Dipendenti Registrati)</a:t>
            </a:r>
            <a:endParaRPr sz="1800">
              <a:solidFill>
                <a:schemeClr val="dk1"/>
              </a:solidFill>
              <a:latin typeface="Calibri"/>
              <a:ea typeface="Calibri"/>
              <a:cs typeface="Calibri"/>
              <a:sym typeface="Calibri"/>
            </a:endParaRPr>
          </a:p>
        </p:txBody>
      </p:sp>
      <p:sp>
        <p:nvSpPr>
          <p:cNvPr id="250" name="Google Shape;250;p29"/>
          <p:cNvSpPr txBox="1"/>
          <p:nvPr/>
        </p:nvSpPr>
        <p:spPr>
          <a:xfrm>
            <a:off x="5522259" y="5870192"/>
            <a:ext cx="3584317" cy="32316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1500">
                <a:solidFill>
                  <a:schemeClr val="dk1"/>
                </a:solidFill>
                <a:latin typeface="Calibri"/>
                <a:ea typeface="Calibri"/>
                <a:cs typeface="Calibri"/>
                <a:sym typeface="Calibri"/>
              </a:rPr>
              <a:t>*(Aziende che hanno il Mobility Manager)</a:t>
            </a:r>
            <a:endParaRPr/>
          </a:p>
        </p:txBody>
      </p:sp>
      <p:sp>
        <p:nvSpPr>
          <p:cNvPr id="251" name="Google Shape;251;p29"/>
          <p:cNvSpPr/>
          <p:nvPr/>
        </p:nvSpPr>
        <p:spPr>
          <a:xfrm>
            <a:off x="-96603" y="1109906"/>
            <a:ext cx="9215718"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Servizi e/o Convenzioni per studenti e dipendenti:</a:t>
            </a:r>
            <a:endParaRPr b="1" i="1" sz="2600">
              <a:solidFill>
                <a:srgbClr val="C00000"/>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0"/>
          <p:cNvSpPr/>
          <p:nvPr/>
        </p:nvSpPr>
        <p:spPr>
          <a:xfrm>
            <a:off x="31026" y="769190"/>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30"/>
          <p:cNvSpPr/>
          <p:nvPr/>
        </p:nvSpPr>
        <p:spPr>
          <a:xfrm>
            <a:off x="1102658" y="769189"/>
            <a:ext cx="6911788"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Roma Tre e la Mobilità Ciclabile:</a:t>
            </a:r>
            <a:endParaRPr b="1" i="1" sz="2600">
              <a:solidFill>
                <a:srgbClr val="C00000"/>
              </a:solidFill>
              <a:latin typeface="Georgia"/>
              <a:ea typeface="Georgia"/>
              <a:cs typeface="Georgia"/>
              <a:sym typeface="Georgia"/>
            </a:endParaRPr>
          </a:p>
        </p:txBody>
      </p:sp>
      <p:pic>
        <p:nvPicPr>
          <p:cNvPr descr="rastrelliera via volterra2.jpg" id="259" name="Google Shape;259;p30"/>
          <p:cNvPicPr preferRelativeResize="0"/>
          <p:nvPr/>
        </p:nvPicPr>
        <p:blipFill rotWithShape="1">
          <a:blip r:embed="rId3">
            <a:alphaModFix/>
          </a:blip>
          <a:srcRect b="0" l="0" r="0" t="0"/>
          <a:stretch/>
        </p:blipFill>
        <p:spPr>
          <a:xfrm>
            <a:off x="800320" y="1381748"/>
            <a:ext cx="1645537" cy="1463040"/>
          </a:xfrm>
          <a:prstGeom prst="ellipse">
            <a:avLst/>
          </a:prstGeom>
          <a:noFill/>
          <a:ln cap="flat" cmpd="sng" w="38100">
            <a:solidFill>
              <a:srgbClr val="323F4F"/>
            </a:solidFill>
            <a:prstDash val="solid"/>
            <a:round/>
            <a:headEnd len="sm" w="sm" type="none"/>
            <a:tailEnd len="sm" w="sm" type="none"/>
          </a:ln>
        </p:spPr>
      </p:pic>
      <p:pic>
        <p:nvPicPr>
          <p:cNvPr id="260" name="Google Shape;260;p30"/>
          <p:cNvPicPr preferRelativeResize="0"/>
          <p:nvPr/>
        </p:nvPicPr>
        <p:blipFill rotWithShape="1">
          <a:blip r:embed="rId4">
            <a:alphaModFix/>
          </a:blip>
          <a:srcRect b="0" l="0" r="0" t="0"/>
          <a:stretch/>
        </p:blipFill>
        <p:spPr>
          <a:xfrm>
            <a:off x="824754" y="3020477"/>
            <a:ext cx="1645920" cy="1463604"/>
          </a:xfrm>
          <a:prstGeom prst="ellipse">
            <a:avLst/>
          </a:prstGeom>
          <a:noFill/>
          <a:ln cap="flat" cmpd="sng" w="38100">
            <a:solidFill>
              <a:srgbClr val="323F4F"/>
            </a:solidFill>
            <a:prstDash val="solid"/>
            <a:miter lim="800000"/>
            <a:headEnd len="sm" w="sm" type="none"/>
            <a:tailEnd len="sm" w="sm" type="none"/>
          </a:ln>
        </p:spPr>
      </p:pic>
      <p:pic>
        <p:nvPicPr>
          <p:cNvPr descr="elebicicletta_foto.jpg" id="261" name="Google Shape;261;p30"/>
          <p:cNvPicPr preferRelativeResize="0"/>
          <p:nvPr/>
        </p:nvPicPr>
        <p:blipFill rotWithShape="1">
          <a:blip r:embed="rId5">
            <a:alphaModFix/>
          </a:blip>
          <a:srcRect b="0" l="11029" r="7353" t="6637"/>
          <a:stretch/>
        </p:blipFill>
        <p:spPr>
          <a:xfrm>
            <a:off x="824754" y="4665802"/>
            <a:ext cx="1645920" cy="1463380"/>
          </a:xfrm>
          <a:prstGeom prst="ellipse">
            <a:avLst/>
          </a:prstGeom>
          <a:noFill/>
          <a:ln cap="flat" cmpd="sng" w="38100">
            <a:solidFill>
              <a:srgbClr val="323F4F"/>
            </a:solidFill>
            <a:prstDash val="solid"/>
            <a:round/>
            <a:headEnd len="sm" w="sm" type="none"/>
            <a:tailEnd len="sm" w="sm" type="none"/>
          </a:ln>
        </p:spPr>
      </p:pic>
      <p:sp>
        <p:nvSpPr>
          <p:cNvPr id="262" name="Google Shape;262;p30"/>
          <p:cNvSpPr/>
          <p:nvPr/>
        </p:nvSpPr>
        <p:spPr>
          <a:xfrm>
            <a:off x="2554941" y="1347167"/>
            <a:ext cx="6539550" cy="14927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INSTALLAZIONE RASTRELLIERE PRESSO LE SEDI DELL’ATENEO:</a:t>
            </a:r>
            <a:endParaRPr/>
          </a:p>
          <a:p>
            <a:pPr indent="0" lvl="0" marL="0" marR="0" rtl="0" algn="just">
              <a:spcBef>
                <a:spcPts val="600"/>
              </a:spcBef>
              <a:spcAft>
                <a:spcPts val="0"/>
              </a:spcAft>
              <a:buNone/>
            </a:pPr>
            <a:r>
              <a:rPr lang="it-IT" sz="1700">
                <a:solidFill>
                  <a:schemeClr val="dk1"/>
                </a:solidFill>
                <a:latin typeface="Calibri"/>
                <a:ea typeface="Calibri"/>
                <a:cs typeface="Calibri"/>
                <a:sym typeface="Calibri"/>
              </a:rPr>
              <a:t>Il numero degli studenti che si recano all’università in bicicletta è in costante aumento. Per rispondere alle esigenze di parcheggio dei ciclisti l’ateneo sta provvedendo all’installazione di nuove rastrelliere belle e sicure per le biciclette. </a:t>
            </a:r>
            <a:endParaRPr/>
          </a:p>
        </p:txBody>
      </p:sp>
      <p:sp>
        <p:nvSpPr>
          <p:cNvPr id="263" name="Google Shape;263;p30"/>
          <p:cNvSpPr/>
          <p:nvPr/>
        </p:nvSpPr>
        <p:spPr>
          <a:xfrm>
            <a:off x="2554942" y="2908103"/>
            <a:ext cx="6539550"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PROGETTO DI RETE CICLABILE DI ROMA TRE:</a:t>
            </a:r>
            <a:endParaRPr/>
          </a:p>
          <a:p>
            <a:pPr indent="0" lvl="0" marL="0" marR="0" rtl="0" algn="just">
              <a:spcBef>
                <a:spcPts val="600"/>
              </a:spcBef>
              <a:spcAft>
                <a:spcPts val="0"/>
              </a:spcAft>
              <a:buNone/>
            </a:pPr>
            <a:r>
              <a:rPr lang="it-IT" sz="1700">
                <a:solidFill>
                  <a:schemeClr val="dk1"/>
                </a:solidFill>
                <a:latin typeface="Calibri"/>
                <a:ea typeface="Calibri"/>
                <a:cs typeface="Calibri"/>
                <a:sym typeface="Calibri"/>
              </a:rPr>
              <a:t>Roma Tre, in collaborazione con il Municipio XI ha progettato un percorso ciclabile di circa 50 Km di collegamento delle sedi universitarie tra di loro, con le fermate metro e con i poli caratteristici del quartiere. Il progetto prevede una realizzazione graduale iniziando dai percorsi con i flussi maggiori  legati sia all’università che alla città.</a:t>
            </a:r>
            <a:endParaRPr/>
          </a:p>
        </p:txBody>
      </p:sp>
      <p:sp>
        <p:nvSpPr>
          <p:cNvPr id="264" name="Google Shape;264;p30"/>
          <p:cNvSpPr/>
          <p:nvPr/>
        </p:nvSpPr>
        <p:spPr>
          <a:xfrm>
            <a:off x="2566790" y="4891773"/>
            <a:ext cx="6527701" cy="127727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ROMA TRE CON ENEL GREENPOWER, FRISBEE e VODAFONE:</a:t>
            </a:r>
            <a:endParaRPr/>
          </a:p>
          <a:p>
            <a:pPr indent="-285750" lvl="0" marL="285750" marR="0" rtl="0" algn="just">
              <a:spcBef>
                <a:spcPts val="600"/>
              </a:spcBef>
              <a:spcAft>
                <a:spcPts val="0"/>
              </a:spcAft>
              <a:buClr>
                <a:schemeClr val="dk1"/>
              </a:buClr>
              <a:buSzPts val="1700"/>
              <a:buFont typeface="Calibri"/>
              <a:buChar char="-"/>
            </a:pPr>
            <a:r>
              <a:rPr lang="it-IT" sz="1700">
                <a:solidFill>
                  <a:schemeClr val="dk1"/>
                </a:solidFill>
                <a:latin typeface="Calibri"/>
                <a:ea typeface="Calibri"/>
                <a:cs typeface="Calibri"/>
                <a:sym typeface="Calibri"/>
              </a:rPr>
              <a:t>Tre gruppi di studenti  di tre Facoltà diverse;</a:t>
            </a:r>
            <a:endParaRPr/>
          </a:p>
          <a:p>
            <a:pPr indent="-285750" lvl="0" marL="285750" marR="0" rtl="0" algn="just">
              <a:spcBef>
                <a:spcPts val="0"/>
              </a:spcBef>
              <a:spcAft>
                <a:spcPts val="0"/>
              </a:spcAft>
              <a:buClr>
                <a:schemeClr val="dk1"/>
              </a:buClr>
              <a:buSzPts val="1700"/>
              <a:buFont typeface="Calibri"/>
              <a:buChar char="-"/>
            </a:pPr>
            <a:r>
              <a:rPr lang="it-IT" sz="1700">
                <a:solidFill>
                  <a:schemeClr val="dk1"/>
                </a:solidFill>
                <a:latin typeface="Calibri"/>
                <a:ea typeface="Calibri"/>
                <a:cs typeface="Calibri"/>
                <a:sym typeface="Calibri"/>
              </a:rPr>
              <a:t>Sperimentazione di 30 biciclette elettriche per 18 mesi;</a:t>
            </a:r>
            <a:endParaRPr/>
          </a:p>
          <a:p>
            <a:pPr indent="-285750" lvl="0" marL="285750" marR="0" rtl="0" algn="just">
              <a:spcBef>
                <a:spcPts val="0"/>
              </a:spcBef>
              <a:spcAft>
                <a:spcPts val="0"/>
              </a:spcAft>
              <a:buClr>
                <a:schemeClr val="dk1"/>
              </a:buClr>
              <a:buSzPts val="1700"/>
              <a:buFont typeface="Calibri"/>
              <a:buChar char="-"/>
            </a:pPr>
            <a:r>
              <a:rPr lang="it-IT" sz="1700">
                <a:solidFill>
                  <a:schemeClr val="dk1"/>
                </a:solidFill>
                <a:latin typeface="Calibri"/>
                <a:ea typeface="Calibri"/>
                <a:cs typeface="Calibri"/>
                <a:sym typeface="Calibri"/>
              </a:rPr>
              <a:t>Sviluppo di nuovi progetti sulla mobilità ciclistica.</a:t>
            </a:r>
            <a:endParaRPr sz="1700">
              <a:solidFill>
                <a:schemeClr val="dk1"/>
              </a:solidFill>
              <a:latin typeface="Calibri"/>
              <a:ea typeface="Calibri"/>
              <a:cs typeface="Calibri"/>
              <a:sym typeface="Calibri"/>
            </a:endParaRPr>
          </a:p>
        </p:txBody>
      </p:sp>
      <p:grpSp>
        <p:nvGrpSpPr>
          <p:cNvPr id="265" name="Google Shape;265;p30"/>
          <p:cNvGrpSpPr/>
          <p:nvPr/>
        </p:nvGrpSpPr>
        <p:grpSpPr>
          <a:xfrm>
            <a:off x="31025" y="45863"/>
            <a:ext cx="9098280" cy="694944"/>
            <a:chOff x="31025" y="45863"/>
            <a:chExt cx="9098280" cy="694944"/>
          </a:xfrm>
        </p:grpSpPr>
        <p:sp>
          <p:nvSpPr>
            <p:cNvPr id="266" name="Google Shape;266;p30"/>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267" name="Google Shape;267;p30"/>
            <p:cNvPicPr preferRelativeResize="0"/>
            <p:nvPr/>
          </p:nvPicPr>
          <p:blipFill rotWithShape="1">
            <a:blip r:embed="rId6">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268" name="Google Shape;268;p30"/>
            <p:cNvPicPr preferRelativeResize="0"/>
            <p:nvPr/>
          </p:nvPicPr>
          <p:blipFill rotWithShape="1">
            <a:blip r:embed="rId7">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269" name="Google Shape;269;p30"/>
          <p:cNvPicPr preferRelativeResize="0"/>
          <p:nvPr/>
        </p:nvPicPr>
        <p:blipFill rotWithShape="1">
          <a:blip r:embed="rId8">
            <a:alphaModFix/>
          </a:blip>
          <a:srcRect b="15536" l="0" r="0" t="48211"/>
          <a:stretch/>
        </p:blipFill>
        <p:spPr>
          <a:xfrm>
            <a:off x="645671" y="6265447"/>
            <a:ext cx="7366000" cy="558005"/>
          </a:xfrm>
          <a:prstGeom prst="rect">
            <a:avLst/>
          </a:prstGeom>
          <a:noFill/>
          <a:ln>
            <a:noFill/>
          </a:ln>
        </p:spPr>
      </p:pic>
      <p:sp>
        <p:nvSpPr>
          <p:cNvPr id="270" name="Google Shape;270;p30"/>
          <p:cNvSpPr txBox="1"/>
          <p:nvPr/>
        </p:nvSpPr>
        <p:spPr>
          <a:xfrm rot="-5400000">
            <a:off x="-2009472" y="3524632"/>
            <a:ext cx="474743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 Inquinanti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a:t>
            </a:r>
            <a:endParaRPr sz="2400">
              <a:solidFill>
                <a:srgbClr val="FF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1"/>
          <p:cNvSpPr/>
          <p:nvPr/>
        </p:nvSpPr>
        <p:spPr>
          <a:xfrm>
            <a:off x="31026" y="769196"/>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31"/>
          <p:cNvSpPr/>
          <p:nvPr/>
        </p:nvSpPr>
        <p:spPr>
          <a:xfrm>
            <a:off x="1075762" y="769196"/>
            <a:ext cx="6911788"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Roma Tre e la Mobilità Elettrica:</a:t>
            </a:r>
            <a:endParaRPr b="1" i="1" sz="2600">
              <a:solidFill>
                <a:srgbClr val="C00000"/>
              </a:solidFill>
              <a:latin typeface="Georgia"/>
              <a:ea typeface="Georgia"/>
              <a:cs typeface="Georgia"/>
              <a:sym typeface="Georgia"/>
            </a:endParaRPr>
          </a:p>
        </p:txBody>
      </p:sp>
      <p:pic>
        <p:nvPicPr>
          <p:cNvPr id="278" name="Google Shape;278;p31"/>
          <p:cNvPicPr preferRelativeResize="0"/>
          <p:nvPr/>
        </p:nvPicPr>
        <p:blipFill rotWithShape="1">
          <a:blip r:embed="rId3">
            <a:alphaModFix/>
          </a:blip>
          <a:srcRect b="0" l="0" r="0" t="0"/>
          <a:stretch/>
        </p:blipFill>
        <p:spPr>
          <a:xfrm>
            <a:off x="814393" y="1833935"/>
            <a:ext cx="3061585" cy="1883812"/>
          </a:xfrm>
          <a:prstGeom prst="rect">
            <a:avLst/>
          </a:prstGeom>
          <a:noFill/>
          <a:ln>
            <a:noFill/>
          </a:ln>
        </p:spPr>
      </p:pic>
      <p:sp>
        <p:nvSpPr>
          <p:cNvPr id="279" name="Google Shape;279;p31"/>
          <p:cNvSpPr/>
          <p:nvPr/>
        </p:nvSpPr>
        <p:spPr>
          <a:xfrm>
            <a:off x="814393" y="1362746"/>
            <a:ext cx="651946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u="sng">
                <a:solidFill>
                  <a:schemeClr val="dk1"/>
                </a:solidFill>
                <a:latin typeface="Calibri"/>
                <a:ea typeface="Calibri"/>
                <a:cs typeface="Calibri"/>
                <a:sym typeface="Calibri"/>
              </a:rPr>
              <a:t>PROGETTO «E-GO CAR SHARING»</a:t>
            </a:r>
            <a:r>
              <a:rPr b="1" lang="it-IT" sz="1800">
                <a:solidFill>
                  <a:schemeClr val="dk1"/>
                </a:solidFill>
                <a:latin typeface="Calibri"/>
                <a:ea typeface="Calibri"/>
                <a:cs typeface="Calibri"/>
                <a:sym typeface="Calibri"/>
              </a:rPr>
              <a:t> </a:t>
            </a:r>
            <a:r>
              <a:rPr lang="it-IT" sz="1800">
                <a:solidFill>
                  <a:schemeClr val="dk1"/>
                </a:solidFill>
                <a:latin typeface="Calibri"/>
                <a:ea typeface="Calibri"/>
                <a:cs typeface="Calibri"/>
                <a:sym typeface="Calibri"/>
              </a:rPr>
              <a:t>(Aprile 2016 – Dicembre 2018)</a:t>
            </a:r>
            <a:r>
              <a:rPr b="1" lang="it-IT" sz="1800">
                <a:solidFill>
                  <a:schemeClr val="dk1"/>
                </a:solidFill>
                <a:latin typeface="Calibri"/>
                <a:ea typeface="Calibri"/>
                <a:cs typeface="Calibri"/>
                <a:sym typeface="Calibri"/>
              </a:rPr>
              <a:t>:</a:t>
            </a:r>
            <a:endParaRPr/>
          </a:p>
        </p:txBody>
      </p:sp>
      <p:sp>
        <p:nvSpPr>
          <p:cNvPr id="280" name="Google Shape;280;p31"/>
          <p:cNvSpPr txBox="1"/>
          <p:nvPr/>
        </p:nvSpPr>
        <p:spPr>
          <a:xfrm>
            <a:off x="3547722" y="1755765"/>
            <a:ext cx="5514472" cy="2570571"/>
          </a:xfrm>
          <a:prstGeom prst="rect">
            <a:avLst/>
          </a:prstGeom>
          <a:noFill/>
          <a:ln>
            <a:noFill/>
          </a:ln>
        </p:spPr>
        <p:txBody>
          <a:bodyPr anchorCtr="0" anchor="t" bIns="45700" lIns="91425" spcFirstLastPara="1" rIns="91425" wrap="square" tIns="45700">
            <a:noAutofit/>
          </a:bodyPr>
          <a:lstStyle/>
          <a:p>
            <a:pPr indent="-228600" lvl="1" marL="685800" marR="0" rtl="0" algn="l">
              <a:lnSpc>
                <a:spcPct val="90000"/>
              </a:lnSpc>
              <a:spcBef>
                <a:spcPts val="0"/>
              </a:spcBef>
              <a:spcAft>
                <a:spcPts val="0"/>
              </a:spcAft>
              <a:buClr>
                <a:srgbClr val="000000"/>
              </a:buClr>
              <a:buSzPts val="1800"/>
              <a:buFont typeface="Arial"/>
              <a:buChar char="•"/>
            </a:pPr>
            <a:r>
              <a:rPr b="0" i="0" lang="it-IT" sz="1800" u="none" cap="none" strike="noStrike">
                <a:solidFill>
                  <a:srgbClr val="000000"/>
                </a:solidFill>
                <a:latin typeface="Calibri"/>
                <a:ea typeface="Calibri"/>
                <a:cs typeface="Calibri"/>
                <a:sym typeface="Calibri"/>
              </a:rPr>
              <a:t>Durata progetto 3 anni – tre step:</a:t>
            </a:r>
            <a:endParaRPr/>
          </a:p>
          <a:p>
            <a:pPr indent="-228600" lvl="2" marL="1143000" marR="0" rtl="0" algn="l">
              <a:lnSpc>
                <a:spcPct val="90000"/>
              </a:lnSpc>
              <a:spcBef>
                <a:spcPts val="500"/>
              </a:spcBef>
              <a:spcAft>
                <a:spcPts val="0"/>
              </a:spcAft>
              <a:buClr>
                <a:srgbClr val="000000"/>
              </a:buClr>
              <a:buSzPts val="1800"/>
              <a:buFont typeface="Arial"/>
              <a:buChar char="•"/>
            </a:pPr>
            <a:r>
              <a:rPr b="1" i="0" lang="it-IT" sz="1800" u="none" cap="none" strike="noStrike">
                <a:solidFill>
                  <a:srgbClr val="000000"/>
                </a:solidFill>
                <a:latin typeface="Calibri"/>
                <a:ea typeface="Calibri"/>
                <a:cs typeface="Calibri"/>
                <a:sym typeface="Calibri"/>
              </a:rPr>
              <a:t>Primo step</a:t>
            </a:r>
            <a:r>
              <a:rPr b="0" i="0" lang="it-IT" sz="1800" u="none" cap="none" strike="noStrike">
                <a:solidFill>
                  <a:srgbClr val="000000"/>
                </a:solidFill>
                <a:latin typeface="Calibri"/>
                <a:ea typeface="Calibri"/>
                <a:cs typeface="Calibri"/>
                <a:sym typeface="Calibri"/>
              </a:rPr>
              <a:t>: pianificazione del servizio, implementazione infrastrutturale, studio di fattibilità finanziaria e analisi della domanda. </a:t>
            </a:r>
            <a:endParaRPr/>
          </a:p>
          <a:p>
            <a:pPr indent="-228600" lvl="2" marL="1143000" marR="0" rtl="0" algn="l">
              <a:lnSpc>
                <a:spcPct val="90000"/>
              </a:lnSpc>
              <a:spcBef>
                <a:spcPts val="500"/>
              </a:spcBef>
              <a:spcAft>
                <a:spcPts val="0"/>
              </a:spcAft>
              <a:buClr>
                <a:srgbClr val="000000"/>
              </a:buClr>
              <a:buSzPts val="1800"/>
              <a:buFont typeface="Arial"/>
              <a:buChar char="•"/>
            </a:pPr>
            <a:r>
              <a:rPr b="1" i="0" lang="it-IT" sz="1800" u="none" cap="none" strike="noStrike">
                <a:solidFill>
                  <a:srgbClr val="000000"/>
                </a:solidFill>
                <a:latin typeface="Calibri"/>
                <a:ea typeface="Calibri"/>
                <a:cs typeface="Calibri"/>
                <a:sym typeface="Calibri"/>
              </a:rPr>
              <a:t>Secondo step</a:t>
            </a:r>
            <a:r>
              <a:rPr b="0" i="0" lang="it-IT" sz="1800" u="none" cap="none" strike="noStrike">
                <a:solidFill>
                  <a:srgbClr val="000000"/>
                </a:solidFill>
                <a:latin typeface="Calibri"/>
                <a:ea typeface="Calibri"/>
                <a:cs typeface="Calibri"/>
                <a:sym typeface="Calibri"/>
              </a:rPr>
              <a:t>: monitoraggio fase preliminare  ed effettiva risposta dell’utenza;</a:t>
            </a:r>
            <a:endParaRPr/>
          </a:p>
          <a:p>
            <a:pPr indent="-228600" lvl="2" marL="1143000" marR="0" rtl="0" algn="l">
              <a:lnSpc>
                <a:spcPct val="90000"/>
              </a:lnSpc>
              <a:spcBef>
                <a:spcPts val="500"/>
              </a:spcBef>
              <a:spcAft>
                <a:spcPts val="0"/>
              </a:spcAft>
              <a:buClr>
                <a:srgbClr val="000000"/>
              </a:buClr>
              <a:buSzPts val="1800"/>
              <a:buFont typeface="Arial"/>
              <a:buChar char="•"/>
            </a:pPr>
            <a:r>
              <a:rPr b="1" i="0" lang="it-IT" sz="1800" u="none" cap="none" strike="noStrike">
                <a:solidFill>
                  <a:srgbClr val="000000"/>
                </a:solidFill>
                <a:latin typeface="Calibri"/>
                <a:ea typeface="Calibri"/>
                <a:cs typeface="Calibri"/>
                <a:sym typeface="Calibri"/>
              </a:rPr>
              <a:t>Terzo step</a:t>
            </a:r>
            <a:r>
              <a:rPr b="0" i="0" lang="it-IT" sz="1800" u="none" cap="none" strike="noStrike">
                <a:solidFill>
                  <a:srgbClr val="000000"/>
                </a:solidFill>
                <a:latin typeface="Calibri"/>
                <a:ea typeface="Calibri"/>
                <a:cs typeface="Calibri"/>
                <a:sym typeface="Calibri"/>
              </a:rPr>
              <a:t>: apertura del servizio e ampliamento dell’area operativa.</a:t>
            </a:r>
            <a:endParaRPr b="0" i="0" sz="1800" u="none" cap="none" strike="noStrike">
              <a:solidFill>
                <a:srgbClr val="000000"/>
              </a:solidFill>
              <a:latin typeface="Calibri"/>
              <a:ea typeface="Calibri"/>
              <a:cs typeface="Calibri"/>
              <a:sym typeface="Calibri"/>
            </a:endParaRPr>
          </a:p>
          <a:p>
            <a:pPr indent="-228600" lvl="1" marL="685800" marR="0" rtl="0" algn="l">
              <a:lnSpc>
                <a:spcPct val="90000"/>
              </a:lnSpc>
              <a:spcBef>
                <a:spcPts val="500"/>
              </a:spcBef>
              <a:spcAft>
                <a:spcPts val="0"/>
              </a:spcAft>
              <a:buClr>
                <a:srgbClr val="000000"/>
              </a:buClr>
              <a:buSzPts val="1800"/>
              <a:buFont typeface="Arial"/>
              <a:buChar char="•"/>
            </a:pPr>
            <a:r>
              <a:rPr b="0" i="0" lang="it-IT" sz="1800" u="none" cap="none" strike="noStrike">
                <a:solidFill>
                  <a:srgbClr val="000000"/>
                </a:solidFill>
                <a:latin typeface="Calibri"/>
                <a:ea typeface="Calibri"/>
                <a:cs typeface="Calibri"/>
                <a:sym typeface="Calibri"/>
              </a:rPr>
              <a:t>Progettato come servizio “</a:t>
            </a:r>
            <a:r>
              <a:rPr b="1" i="0" lang="it-IT" sz="1800" u="none" cap="none" strike="noStrike">
                <a:solidFill>
                  <a:srgbClr val="000000"/>
                </a:solidFill>
                <a:latin typeface="Calibri"/>
                <a:ea typeface="Calibri"/>
                <a:cs typeface="Calibri"/>
                <a:sym typeface="Calibri"/>
              </a:rPr>
              <a:t>one way</a:t>
            </a:r>
            <a:r>
              <a:rPr b="0" i="0" lang="it-IT"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grpSp>
        <p:nvGrpSpPr>
          <p:cNvPr id="281" name="Google Shape;281;p31"/>
          <p:cNvGrpSpPr/>
          <p:nvPr/>
        </p:nvGrpSpPr>
        <p:grpSpPr>
          <a:xfrm>
            <a:off x="757478" y="4507532"/>
            <a:ext cx="8177274" cy="1633282"/>
            <a:chOff x="443710" y="5045418"/>
            <a:chExt cx="8177274" cy="1633282"/>
          </a:xfrm>
        </p:grpSpPr>
        <p:pic>
          <p:nvPicPr>
            <p:cNvPr id="282" name="Google Shape;282;p31"/>
            <p:cNvPicPr preferRelativeResize="0"/>
            <p:nvPr/>
          </p:nvPicPr>
          <p:blipFill rotWithShape="1">
            <a:blip r:embed="rId4">
              <a:alphaModFix/>
            </a:blip>
            <a:srcRect b="0" l="0" r="0" t="0"/>
            <a:stretch/>
          </p:blipFill>
          <p:spPr>
            <a:xfrm>
              <a:off x="494512" y="5045418"/>
              <a:ext cx="1631122" cy="1035395"/>
            </a:xfrm>
            <a:prstGeom prst="rect">
              <a:avLst/>
            </a:prstGeom>
            <a:noFill/>
            <a:ln>
              <a:noFill/>
            </a:ln>
          </p:spPr>
        </p:pic>
        <p:pic>
          <p:nvPicPr>
            <p:cNvPr id="283" name="Google Shape;283;p31"/>
            <p:cNvPicPr preferRelativeResize="0"/>
            <p:nvPr/>
          </p:nvPicPr>
          <p:blipFill rotWithShape="1">
            <a:blip r:embed="rId5">
              <a:alphaModFix/>
            </a:blip>
            <a:srcRect b="0" l="0" r="0" t="0"/>
            <a:stretch/>
          </p:blipFill>
          <p:spPr>
            <a:xfrm>
              <a:off x="3770069" y="5045418"/>
              <a:ext cx="1140073" cy="1032772"/>
            </a:xfrm>
            <a:prstGeom prst="rect">
              <a:avLst/>
            </a:prstGeom>
            <a:noFill/>
            <a:ln>
              <a:noFill/>
            </a:ln>
          </p:spPr>
        </p:pic>
        <p:pic>
          <p:nvPicPr>
            <p:cNvPr id="284" name="Google Shape;284;p31"/>
            <p:cNvPicPr preferRelativeResize="0"/>
            <p:nvPr/>
          </p:nvPicPr>
          <p:blipFill rotWithShape="1">
            <a:blip r:embed="rId6">
              <a:alphaModFix/>
            </a:blip>
            <a:srcRect b="0" l="0" r="0" t="0"/>
            <a:stretch/>
          </p:blipFill>
          <p:spPr>
            <a:xfrm>
              <a:off x="6592158" y="5276855"/>
              <a:ext cx="2028825" cy="788988"/>
            </a:xfrm>
            <a:prstGeom prst="rect">
              <a:avLst/>
            </a:prstGeom>
            <a:noFill/>
            <a:ln>
              <a:noFill/>
            </a:ln>
          </p:spPr>
        </p:pic>
        <p:sp>
          <p:nvSpPr>
            <p:cNvPr id="285" name="Google Shape;285;p31"/>
            <p:cNvSpPr txBox="1"/>
            <p:nvPr/>
          </p:nvSpPr>
          <p:spPr>
            <a:xfrm>
              <a:off x="443710" y="6217035"/>
              <a:ext cx="1827348"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200">
                  <a:solidFill>
                    <a:schemeClr val="dk1"/>
                  </a:solidFill>
                  <a:latin typeface="Calibri"/>
                  <a:ea typeface="Calibri"/>
                  <a:cs typeface="Calibri"/>
                  <a:sym typeface="Calibri"/>
                </a:rPr>
                <a:t>20 Renault Twizy</a:t>
              </a:r>
              <a:endParaRPr b="1" sz="1200">
                <a:solidFill>
                  <a:schemeClr val="dk1"/>
                </a:solidFill>
                <a:latin typeface="Calibri"/>
                <a:ea typeface="Calibri"/>
                <a:cs typeface="Calibri"/>
                <a:sym typeface="Calibri"/>
              </a:endParaRPr>
            </a:p>
            <a:p>
              <a:pPr indent="0" lvl="0" marL="0" marR="0" rtl="0" algn="ctr">
                <a:spcBef>
                  <a:spcPts val="0"/>
                </a:spcBef>
                <a:spcAft>
                  <a:spcPts val="0"/>
                </a:spcAft>
                <a:buNone/>
              </a:pPr>
              <a:r>
                <a:rPr b="1" lang="it-IT" sz="1200">
                  <a:solidFill>
                    <a:schemeClr val="dk1"/>
                  </a:solidFill>
                  <a:latin typeface="Calibri"/>
                  <a:ea typeface="Calibri"/>
                  <a:cs typeface="Calibri"/>
                  <a:sym typeface="Calibri"/>
                </a:rPr>
                <a:t>2 posti, autonomia 60 Km</a:t>
              </a:r>
              <a:endParaRPr/>
            </a:p>
          </p:txBody>
        </p:sp>
        <p:sp>
          <p:nvSpPr>
            <p:cNvPr id="286" name="Google Shape;286;p31"/>
            <p:cNvSpPr txBox="1"/>
            <p:nvPr/>
          </p:nvSpPr>
          <p:spPr>
            <a:xfrm>
              <a:off x="6592158" y="6215724"/>
              <a:ext cx="2028826"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200">
                  <a:solidFill>
                    <a:schemeClr val="dk1"/>
                  </a:solidFill>
                  <a:latin typeface="Calibri"/>
                  <a:ea typeface="Calibri"/>
                  <a:cs typeface="Calibri"/>
                  <a:sym typeface="Calibri"/>
                </a:rPr>
                <a:t>10 Renault Zoe</a:t>
              </a:r>
              <a:endParaRPr/>
            </a:p>
            <a:p>
              <a:pPr indent="0" lvl="0" marL="0" marR="0" rtl="0" algn="ctr">
                <a:spcBef>
                  <a:spcPts val="0"/>
                </a:spcBef>
                <a:spcAft>
                  <a:spcPts val="0"/>
                </a:spcAft>
                <a:buNone/>
              </a:pPr>
              <a:r>
                <a:rPr b="1" lang="it-IT" sz="1200">
                  <a:solidFill>
                    <a:schemeClr val="dk1"/>
                  </a:solidFill>
                  <a:latin typeface="Calibri"/>
                  <a:ea typeface="Calibri"/>
                  <a:cs typeface="Calibri"/>
                  <a:sym typeface="Calibri"/>
                </a:rPr>
                <a:t>4 posti, autonomia 180 Km</a:t>
              </a:r>
              <a:endParaRPr/>
            </a:p>
          </p:txBody>
        </p:sp>
        <p:sp>
          <p:nvSpPr>
            <p:cNvPr id="287" name="Google Shape;287;p31"/>
            <p:cNvSpPr txBox="1"/>
            <p:nvPr/>
          </p:nvSpPr>
          <p:spPr>
            <a:xfrm>
              <a:off x="2379365" y="6215724"/>
              <a:ext cx="3960440"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200">
                  <a:solidFill>
                    <a:schemeClr val="dk1"/>
                  </a:solidFill>
                  <a:latin typeface="Calibri"/>
                  <a:ea typeface="Calibri"/>
                  <a:cs typeface="Calibri"/>
                  <a:sym typeface="Calibri"/>
                </a:rPr>
                <a:t>27 stazioni di ricarica nei parcheggi universitari</a:t>
              </a:r>
              <a:endParaRPr b="1" sz="1200">
                <a:solidFill>
                  <a:schemeClr val="dk1"/>
                </a:solidFill>
                <a:latin typeface="Calibri"/>
                <a:ea typeface="Calibri"/>
                <a:cs typeface="Calibri"/>
                <a:sym typeface="Calibri"/>
              </a:endParaRPr>
            </a:p>
            <a:p>
              <a:pPr indent="0" lvl="0" marL="0" marR="0" rtl="0" algn="ctr">
                <a:spcBef>
                  <a:spcPts val="0"/>
                </a:spcBef>
                <a:spcAft>
                  <a:spcPts val="0"/>
                </a:spcAft>
                <a:buNone/>
              </a:pPr>
              <a:r>
                <a:rPr b="1" lang="it-IT" sz="1200">
                  <a:solidFill>
                    <a:schemeClr val="dk1"/>
                  </a:solidFill>
                  <a:latin typeface="Calibri"/>
                  <a:ea typeface="Calibri"/>
                  <a:cs typeface="Calibri"/>
                  <a:sym typeface="Calibri"/>
                </a:rPr>
                <a:t>15 nelle vicinanze dei maggiori punti di attrazione</a:t>
              </a:r>
              <a:endParaRPr/>
            </a:p>
          </p:txBody>
        </p:sp>
      </p:grpSp>
      <p:grpSp>
        <p:nvGrpSpPr>
          <p:cNvPr id="288" name="Google Shape;288;p31"/>
          <p:cNvGrpSpPr/>
          <p:nvPr/>
        </p:nvGrpSpPr>
        <p:grpSpPr>
          <a:xfrm>
            <a:off x="31025" y="45863"/>
            <a:ext cx="9098280" cy="694944"/>
            <a:chOff x="31025" y="45863"/>
            <a:chExt cx="9098280" cy="694944"/>
          </a:xfrm>
        </p:grpSpPr>
        <p:sp>
          <p:nvSpPr>
            <p:cNvPr id="289" name="Google Shape;289;p31"/>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290" name="Google Shape;290;p31"/>
            <p:cNvPicPr preferRelativeResize="0"/>
            <p:nvPr/>
          </p:nvPicPr>
          <p:blipFill rotWithShape="1">
            <a:blip r:embed="rId7">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291" name="Google Shape;291;p31"/>
            <p:cNvPicPr preferRelativeResize="0"/>
            <p:nvPr/>
          </p:nvPicPr>
          <p:blipFill rotWithShape="1">
            <a:blip r:embed="rId8">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292" name="Google Shape;292;p31"/>
          <p:cNvPicPr preferRelativeResize="0"/>
          <p:nvPr/>
        </p:nvPicPr>
        <p:blipFill rotWithShape="1">
          <a:blip r:embed="rId9">
            <a:alphaModFix/>
          </a:blip>
          <a:srcRect b="15536" l="0" r="0" t="48211"/>
          <a:stretch/>
        </p:blipFill>
        <p:spPr>
          <a:xfrm>
            <a:off x="645671" y="6265447"/>
            <a:ext cx="7366000" cy="558005"/>
          </a:xfrm>
          <a:prstGeom prst="rect">
            <a:avLst/>
          </a:prstGeom>
          <a:noFill/>
          <a:ln>
            <a:noFill/>
          </a:ln>
        </p:spPr>
      </p:pic>
      <p:sp>
        <p:nvSpPr>
          <p:cNvPr id="293" name="Google Shape;293;p31"/>
          <p:cNvSpPr txBox="1"/>
          <p:nvPr/>
        </p:nvSpPr>
        <p:spPr>
          <a:xfrm rot="-5400000">
            <a:off x="-2009472" y="3524632"/>
            <a:ext cx="474743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 Inquinanti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a:t>
            </a:r>
            <a:endParaRPr sz="2400">
              <a:solidFill>
                <a:srgbClr val="FF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2"/>
          <p:cNvSpPr/>
          <p:nvPr/>
        </p:nvSpPr>
        <p:spPr>
          <a:xfrm>
            <a:off x="35283" y="755147"/>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alibri"/>
              <a:ea typeface="Calibri"/>
              <a:cs typeface="Calibri"/>
              <a:sym typeface="Calibri"/>
            </a:endParaRPr>
          </a:p>
        </p:txBody>
      </p:sp>
      <p:grpSp>
        <p:nvGrpSpPr>
          <p:cNvPr id="300" name="Google Shape;300;p32"/>
          <p:cNvGrpSpPr/>
          <p:nvPr/>
        </p:nvGrpSpPr>
        <p:grpSpPr>
          <a:xfrm>
            <a:off x="31025" y="45863"/>
            <a:ext cx="9098280" cy="694944"/>
            <a:chOff x="31025" y="45863"/>
            <a:chExt cx="9098280" cy="694944"/>
          </a:xfrm>
        </p:grpSpPr>
        <p:sp>
          <p:nvSpPr>
            <p:cNvPr id="301" name="Google Shape;301;p32"/>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302" name="Google Shape;302;p32"/>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303" name="Google Shape;303;p32"/>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304" name="Google Shape;304;p32"/>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305" name="Google Shape;305;p32"/>
          <p:cNvSpPr/>
          <p:nvPr/>
        </p:nvSpPr>
        <p:spPr>
          <a:xfrm>
            <a:off x="37381" y="796082"/>
            <a:ext cx="9069195"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Roma Tre ed il TPL: Transit Network Design (TND)</a:t>
            </a:r>
            <a:endParaRPr b="1" i="1" sz="2600">
              <a:solidFill>
                <a:srgbClr val="C00000"/>
              </a:solidFill>
              <a:latin typeface="Georgia"/>
              <a:ea typeface="Georgia"/>
              <a:cs typeface="Georgia"/>
              <a:sym typeface="Georgia"/>
            </a:endParaRPr>
          </a:p>
        </p:txBody>
      </p:sp>
      <p:pic>
        <p:nvPicPr>
          <p:cNvPr id="306" name="Google Shape;306;p32"/>
          <p:cNvPicPr preferRelativeResize="0"/>
          <p:nvPr/>
        </p:nvPicPr>
        <p:blipFill rotWithShape="1">
          <a:blip r:embed="rId6">
            <a:alphaModFix/>
          </a:blip>
          <a:srcRect b="0" l="0" r="0" t="0"/>
          <a:stretch/>
        </p:blipFill>
        <p:spPr>
          <a:xfrm>
            <a:off x="1493946" y="1310344"/>
            <a:ext cx="6661064" cy="3291840"/>
          </a:xfrm>
          <a:prstGeom prst="rect">
            <a:avLst/>
          </a:prstGeom>
          <a:noFill/>
          <a:ln>
            <a:noFill/>
          </a:ln>
        </p:spPr>
      </p:pic>
      <p:sp>
        <p:nvSpPr>
          <p:cNvPr id="307" name="Google Shape;307;p32"/>
          <p:cNvSpPr/>
          <p:nvPr/>
        </p:nvSpPr>
        <p:spPr>
          <a:xfrm>
            <a:off x="806825" y="4558877"/>
            <a:ext cx="812359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Sviluppo di una procedura automatica di progettazione della rete di trasporto pubblico e l’implementazione di un apposito strumento software denominato “TND”.</a:t>
            </a:r>
            <a:endParaRPr b="1" sz="1600">
              <a:solidFill>
                <a:schemeClr val="dk1"/>
              </a:solidFill>
              <a:latin typeface="Calibri"/>
              <a:ea typeface="Calibri"/>
              <a:cs typeface="Calibri"/>
              <a:sym typeface="Calibri"/>
            </a:endParaRPr>
          </a:p>
        </p:txBody>
      </p:sp>
      <p:sp>
        <p:nvSpPr>
          <p:cNvPr id="308" name="Google Shape;308;p32"/>
          <p:cNvSpPr/>
          <p:nvPr/>
        </p:nvSpPr>
        <p:spPr>
          <a:xfrm>
            <a:off x="806824" y="5086149"/>
            <a:ext cx="8309867" cy="954107"/>
          </a:xfrm>
          <a:prstGeom prst="rect">
            <a:avLst/>
          </a:prstGeom>
          <a:noFill/>
          <a:ln>
            <a:noFill/>
          </a:ln>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1400"/>
              <a:buFont typeface="Arial"/>
              <a:buChar char="•"/>
            </a:pPr>
            <a:r>
              <a:rPr lang="it-IT" sz="1400">
                <a:solidFill>
                  <a:schemeClr val="dk1"/>
                </a:solidFill>
                <a:latin typeface="Calibri"/>
                <a:ea typeface="Calibri"/>
                <a:cs typeface="Calibri"/>
                <a:sym typeface="Calibri"/>
              </a:rPr>
              <a:t>Applicabilità a grandi contesti urbani;</a:t>
            </a:r>
            <a:endParaRPr/>
          </a:p>
          <a:p>
            <a:pPr indent="-285750" lvl="0" marL="285750" marR="0" rtl="0" algn="l">
              <a:spcBef>
                <a:spcPts val="0"/>
              </a:spcBef>
              <a:spcAft>
                <a:spcPts val="0"/>
              </a:spcAft>
              <a:buClr>
                <a:schemeClr val="dk1"/>
              </a:buClr>
              <a:buSzPts val="1400"/>
              <a:buFont typeface="Arial"/>
              <a:buChar char="•"/>
            </a:pPr>
            <a:r>
              <a:rPr lang="it-IT" sz="1400">
                <a:solidFill>
                  <a:schemeClr val="dk1"/>
                </a:solidFill>
                <a:latin typeface="Calibri"/>
                <a:ea typeface="Calibri"/>
                <a:cs typeface="Calibri"/>
                <a:sym typeface="Calibri"/>
              </a:rPr>
              <a:t>Sviluppo di una rete su gomma fortemente </a:t>
            </a:r>
            <a:r>
              <a:rPr b="1" lang="it-IT" sz="1400">
                <a:solidFill>
                  <a:schemeClr val="dk1"/>
                </a:solidFill>
                <a:latin typeface="Calibri"/>
                <a:ea typeface="Calibri"/>
                <a:cs typeface="Calibri"/>
                <a:sym typeface="Calibri"/>
              </a:rPr>
              <a:t>integrata</a:t>
            </a:r>
            <a:r>
              <a:rPr lang="it-IT" sz="1400">
                <a:solidFill>
                  <a:schemeClr val="dk1"/>
                </a:solidFill>
                <a:latin typeface="Calibri"/>
                <a:ea typeface="Calibri"/>
                <a:cs typeface="Calibri"/>
                <a:sym typeface="Calibri"/>
              </a:rPr>
              <a:t> con il sistema su ferro;</a:t>
            </a:r>
            <a:endParaRPr/>
          </a:p>
          <a:p>
            <a:pPr indent="-285750" lvl="0" marL="285750" marR="0" rtl="0" algn="l">
              <a:spcBef>
                <a:spcPts val="0"/>
              </a:spcBef>
              <a:spcAft>
                <a:spcPts val="0"/>
              </a:spcAft>
              <a:buClr>
                <a:schemeClr val="dk1"/>
              </a:buClr>
              <a:buSzPts val="1400"/>
              <a:buFont typeface="Arial"/>
              <a:buChar char="•"/>
            </a:pPr>
            <a:r>
              <a:rPr lang="it-IT" sz="1400">
                <a:solidFill>
                  <a:schemeClr val="dk1"/>
                </a:solidFill>
                <a:latin typeface="Calibri"/>
                <a:ea typeface="Calibri"/>
                <a:cs typeface="Calibri"/>
                <a:sym typeface="Calibri"/>
              </a:rPr>
              <a:t>Creazione di una rete intensiva (poche linee con elevate frequenze) più che estensiva (molte linee per la copertura del territorio).</a:t>
            </a:r>
            <a:endParaRPr/>
          </a:p>
        </p:txBody>
      </p:sp>
      <p:sp>
        <p:nvSpPr>
          <p:cNvPr id="309" name="Google Shape;309;p32"/>
          <p:cNvSpPr txBox="1"/>
          <p:nvPr/>
        </p:nvSpPr>
        <p:spPr>
          <a:xfrm rot="-5400000">
            <a:off x="-1978187" y="3493346"/>
            <a:ext cx="468486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 Inquinanti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a:t>
            </a:r>
            <a:endParaRPr sz="2400">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33"/>
          <p:cNvSpPr/>
          <p:nvPr/>
        </p:nvSpPr>
        <p:spPr>
          <a:xfrm>
            <a:off x="35283" y="755152"/>
            <a:ext cx="9075550" cy="5431536"/>
          </a:xfrm>
          <a:prstGeom prst="rect">
            <a:avLst/>
          </a:prstGeom>
          <a:solidFill>
            <a:srgbClr val="D8D8D8"/>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Calibri"/>
              <a:ea typeface="Calibri"/>
              <a:cs typeface="Calibri"/>
              <a:sym typeface="Calibri"/>
            </a:endParaRPr>
          </a:p>
        </p:txBody>
      </p:sp>
      <p:grpSp>
        <p:nvGrpSpPr>
          <p:cNvPr id="316" name="Google Shape;316;p33"/>
          <p:cNvGrpSpPr/>
          <p:nvPr/>
        </p:nvGrpSpPr>
        <p:grpSpPr>
          <a:xfrm>
            <a:off x="31025" y="45863"/>
            <a:ext cx="9098280" cy="694944"/>
            <a:chOff x="31025" y="45863"/>
            <a:chExt cx="9098280" cy="694944"/>
          </a:xfrm>
        </p:grpSpPr>
        <p:sp>
          <p:nvSpPr>
            <p:cNvPr id="317" name="Google Shape;317;p33"/>
            <p:cNvSpPr/>
            <p:nvPr/>
          </p:nvSpPr>
          <p:spPr>
            <a:xfrm>
              <a:off x="31025" y="45863"/>
              <a:ext cx="9098280" cy="694944"/>
            </a:xfrm>
            <a:custGeom>
              <a:rect b="b" l="l" r="r" t="t"/>
              <a:pathLst>
                <a:path extrusionOk="0" h="485775" w="4702810">
                  <a:moveTo>
                    <a:pt x="0" y="485394"/>
                  </a:moveTo>
                  <a:lnTo>
                    <a:pt x="4702810" y="485394"/>
                  </a:lnTo>
                  <a:lnTo>
                    <a:pt x="4702810" y="0"/>
                  </a:lnTo>
                  <a:lnTo>
                    <a:pt x="0" y="0"/>
                  </a:lnTo>
                  <a:lnTo>
                    <a:pt x="0" y="485394"/>
                  </a:lnTo>
                  <a:close/>
                </a:path>
              </a:pathLst>
            </a:custGeom>
            <a:solidFill>
              <a:srgbClr val="231F20">
                <a:alpha val="79607"/>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1" lang="it-IT" sz="2300">
                  <a:solidFill>
                    <a:schemeClr val="lt1"/>
                  </a:solidFill>
                  <a:latin typeface="Calibri"/>
                  <a:ea typeface="Calibri"/>
                  <a:cs typeface="Calibri"/>
                  <a:sym typeface="Calibri"/>
                </a:rPr>
                <a:t>Roma Tre per la Mobilità Sostenibile:</a:t>
              </a:r>
              <a:endParaRPr/>
            </a:p>
            <a:p>
              <a:pPr indent="0" lvl="0" marL="0" marR="0" rtl="0" algn="ctr">
                <a:spcBef>
                  <a:spcPts val="0"/>
                </a:spcBef>
                <a:spcAft>
                  <a:spcPts val="0"/>
                </a:spcAft>
                <a:buNone/>
              </a:pPr>
              <a:r>
                <a:rPr b="1" i="1" lang="it-IT" sz="2300">
                  <a:solidFill>
                    <a:schemeClr val="lt1"/>
                  </a:solidFill>
                  <a:latin typeface="Calibri"/>
                  <a:ea typeface="Calibri"/>
                  <a:cs typeface="Calibri"/>
                  <a:sym typeface="Calibri"/>
                </a:rPr>
                <a:t>Esperienze e Prospettive</a:t>
              </a:r>
              <a:endParaRPr b="1" i="1" sz="2300">
                <a:solidFill>
                  <a:schemeClr val="lt1"/>
                </a:solidFill>
                <a:latin typeface="Calibri"/>
                <a:ea typeface="Calibri"/>
                <a:cs typeface="Calibri"/>
                <a:sym typeface="Calibri"/>
              </a:endParaRPr>
            </a:p>
          </p:txBody>
        </p:sp>
        <p:pic>
          <p:nvPicPr>
            <p:cNvPr id="318" name="Google Shape;318;p33"/>
            <p:cNvPicPr preferRelativeResize="0"/>
            <p:nvPr/>
          </p:nvPicPr>
          <p:blipFill rotWithShape="1">
            <a:blip r:embed="rId3">
              <a:alphaModFix/>
            </a:blip>
            <a:srcRect b="29941" l="12001" r="14564" t="28011"/>
            <a:stretch/>
          </p:blipFill>
          <p:spPr>
            <a:xfrm>
              <a:off x="37381" y="54760"/>
              <a:ext cx="1773235" cy="676656"/>
            </a:xfrm>
            <a:prstGeom prst="rect">
              <a:avLst/>
            </a:prstGeom>
            <a:noFill/>
            <a:ln cap="flat" cmpd="sng" w="9525">
              <a:solidFill>
                <a:srgbClr val="213315"/>
              </a:solidFill>
              <a:prstDash val="solid"/>
              <a:round/>
              <a:headEnd len="sm" w="sm" type="none"/>
              <a:tailEnd len="sm" w="sm" type="none"/>
            </a:ln>
          </p:spPr>
        </p:pic>
        <p:pic>
          <p:nvPicPr>
            <p:cNvPr descr="http://upload.wikimedia.org/wikipedia/it/c/c8/Logo_Roma_Tre.jpg" id="319" name="Google Shape;319;p33"/>
            <p:cNvPicPr preferRelativeResize="0"/>
            <p:nvPr/>
          </p:nvPicPr>
          <p:blipFill rotWithShape="1">
            <a:blip r:embed="rId4">
              <a:alphaModFix/>
            </a:blip>
            <a:srcRect b="0" l="0" r="0" t="0"/>
            <a:stretch/>
          </p:blipFill>
          <p:spPr>
            <a:xfrm>
              <a:off x="7887160" y="52973"/>
              <a:ext cx="1229532" cy="676656"/>
            </a:xfrm>
            <a:prstGeom prst="rect">
              <a:avLst/>
            </a:prstGeom>
            <a:noFill/>
            <a:ln>
              <a:noFill/>
            </a:ln>
          </p:spPr>
        </p:pic>
      </p:grpSp>
      <p:pic>
        <p:nvPicPr>
          <p:cNvPr descr="worker:STAFF GENESI:BARONE:R S M:RSM_2017:Settimana Mobilità Europea:SME_29_Agosto copia:SME_Programma:png:Copertina-03.png" id="320" name="Google Shape;320;p33"/>
          <p:cNvPicPr preferRelativeResize="0"/>
          <p:nvPr/>
        </p:nvPicPr>
        <p:blipFill rotWithShape="1">
          <a:blip r:embed="rId5">
            <a:alphaModFix/>
          </a:blip>
          <a:srcRect b="15536" l="0" r="0" t="48211"/>
          <a:stretch/>
        </p:blipFill>
        <p:spPr>
          <a:xfrm>
            <a:off x="645671" y="6265447"/>
            <a:ext cx="7366000" cy="558005"/>
          </a:xfrm>
          <a:prstGeom prst="rect">
            <a:avLst/>
          </a:prstGeom>
          <a:noFill/>
          <a:ln>
            <a:noFill/>
          </a:ln>
        </p:spPr>
      </p:pic>
      <p:sp>
        <p:nvSpPr>
          <p:cNvPr id="321" name="Google Shape;321;p33"/>
          <p:cNvSpPr/>
          <p:nvPr/>
        </p:nvSpPr>
        <p:spPr>
          <a:xfrm>
            <a:off x="37381" y="796082"/>
            <a:ext cx="9069195"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it-IT" sz="2600">
                <a:solidFill>
                  <a:srgbClr val="C00000"/>
                </a:solidFill>
                <a:latin typeface="Georgia"/>
                <a:ea typeface="Georgia"/>
                <a:cs typeface="Georgia"/>
                <a:sym typeface="Georgia"/>
              </a:rPr>
              <a:t>Roma Tre ed il TPL: Accessibilità alla Rete Portante</a:t>
            </a:r>
            <a:endParaRPr b="1" i="1" sz="2600">
              <a:solidFill>
                <a:srgbClr val="C00000"/>
              </a:solidFill>
              <a:latin typeface="Georgia"/>
              <a:ea typeface="Georgia"/>
              <a:cs typeface="Georgia"/>
              <a:sym typeface="Georgia"/>
            </a:endParaRPr>
          </a:p>
        </p:txBody>
      </p:sp>
      <p:sp>
        <p:nvSpPr>
          <p:cNvPr id="322" name="Google Shape;322;p33"/>
          <p:cNvSpPr/>
          <p:nvPr/>
        </p:nvSpPr>
        <p:spPr>
          <a:xfrm>
            <a:off x="5567280" y="1304830"/>
            <a:ext cx="3539296" cy="238526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Le origini e le destinazioni diffuse nel territorio comunale richiedono </a:t>
            </a:r>
            <a:endParaRPr/>
          </a:p>
          <a:p>
            <a:pPr indent="-285750" lvl="0" marL="285750" marR="0" rtl="0" algn="l">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l’utilizzo di </a:t>
            </a:r>
            <a:r>
              <a:rPr b="1" lang="it-IT" sz="1600">
                <a:solidFill>
                  <a:schemeClr val="dk1"/>
                </a:solidFill>
                <a:latin typeface="Calibri"/>
                <a:ea typeface="Calibri"/>
                <a:cs typeface="Calibri"/>
                <a:sym typeface="Calibri"/>
              </a:rPr>
              <a:t>modalità di trasporto </a:t>
            </a:r>
            <a:r>
              <a:rPr b="1" lang="it-IT" sz="1600" u="sng">
                <a:solidFill>
                  <a:schemeClr val="dk1"/>
                </a:solidFill>
                <a:latin typeface="Calibri"/>
                <a:ea typeface="Calibri"/>
                <a:cs typeface="Calibri"/>
                <a:sym typeface="Calibri"/>
              </a:rPr>
              <a:t>innovative</a:t>
            </a:r>
            <a:r>
              <a:rPr lang="it-IT" sz="1600">
                <a:solidFill>
                  <a:schemeClr val="dk1"/>
                </a:solidFill>
                <a:latin typeface="Calibri"/>
                <a:ea typeface="Calibri"/>
                <a:cs typeface="Calibri"/>
                <a:sym typeface="Calibri"/>
              </a:rPr>
              <a:t> e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l’impiego di </a:t>
            </a:r>
            <a:r>
              <a:rPr b="1" lang="it-IT" sz="1600" u="sng">
                <a:solidFill>
                  <a:schemeClr val="dk1"/>
                </a:solidFill>
                <a:latin typeface="Calibri"/>
                <a:ea typeface="Calibri"/>
                <a:cs typeface="Calibri"/>
                <a:sym typeface="Calibri"/>
              </a:rPr>
              <a:t>sistemi alternativi</a:t>
            </a:r>
            <a:r>
              <a:rPr b="1" lang="it-IT" sz="1600">
                <a:solidFill>
                  <a:schemeClr val="dk1"/>
                </a:solidFill>
                <a:latin typeface="Calibri"/>
                <a:ea typeface="Calibri"/>
                <a:cs typeface="Calibri"/>
                <a:sym typeface="Calibri"/>
              </a:rPr>
              <a:t> volti all’integrazione con la rete di metropolitane ad alta capacità</a:t>
            </a:r>
            <a:r>
              <a:rPr lang="it-IT" sz="1600">
                <a:solidFill>
                  <a:schemeClr val="dk1"/>
                </a:solidFill>
                <a:latin typeface="Calibri"/>
                <a:ea typeface="Calibri"/>
                <a:cs typeface="Calibri"/>
                <a:sym typeface="Calibri"/>
              </a:rPr>
              <a:t>.</a:t>
            </a:r>
            <a:endParaRPr/>
          </a:p>
          <a:p>
            <a:pPr indent="0" lvl="0" marL="0" marR="0" rtl="0" algn="l">
              <a:spcBef>
                <a:spcPts val="600"/>
              </a:spcBef>
              <a:spcAft>
                <a:spcPts val="0"/>
              </a:spcAft>
              <a:buNone/>
            </a:pPr>
            <a:r>
              <a:rPr lang="it-IT" sz="1600">
                <a:solidFill>
                  <a:schemeClr val="dk1"/>
                </a:solidFill>
                <a:latin typeface="Calibri"/>
                <a:ea typeface="Calibri"/>
                <a:cs typeface="Calibri"/>
                <a:sym typeface="Calibri"/>
              </a:rPr>
              <a:t>Risulta opportuno un </a:t>
            </a:r>
            <a:r>
              <a:rPr b="1" lang="it-IT" sz="1600">
                <a:solidFill>
                  <a:schemeClr val="dk1"/>
                </a:solidFill>
                <a:latin typeface="Calibri"/>
                <a:ea typeface="Calibri"/>
                <a:cs typeface="Calibri"/>
                <a:sym typeface="Calibri"/>
              </a:rPr>
              <a:t>MIGLIORAMENTO DELL’ACCESSIBILITÀ</a:t>
            </a:r>
            <a:r>
              <a:rPr lang="it-IT" sz="1600">
                <a:solidFill>
                  <a:schemeClr val="dk1"/>
                </a:solidFill>
                <a:latin typeface="Calibri"/>
                <a:ea typeface="Calibri"/>
                <a:cs typeface="Calibri"/>
                <a:sym typeface="Calibri"/>
              </a:rPr>
              <a:t> al sistema su ferro.</a:t>
            </a:r>
            <a:endParaRPr/>
          </a:p>
        </p:txBody>
      </p:sp>
      <p:sp>
        <p:nvSpPr>
          <p:cNvPr id="323" name="Google Shape;323;p33"/>
          <p:cNvSpPr txBox="1"/>
          <p:nvPr/>
        </p:nvSpPr>
        <p:spPr>
          <a:xfrm rot="-5400000">
            <a:off x="-1978187" y="3493346"/>
            <a:ext cx="468486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2400">
                <a:solidFill>
                  <a:srgbClr val="0070C0"/>
                </a:solidFill>
                <a:latin typeface="Calibri"/>
                <a:ea typeface="Calibri"/>
                <a:cs typeface="Calibri"/>
                <a:sym typeface="Calibri"/>
              </a:rPr>
              <a:t>Emissioni Inquinanti</a:t>
            </a:r>
            <a:r>
              <a:rPr lang="it-IT" sz="2400">
                <a:solidFill>
                  <a:schemeClr val="dk1"/>
                </a:solidFill>
                <a:latin typeface="Calibri"/>
                <a:ea typeface="Calibri"/>
                <a:cs typeface="Calibri"/>
                <a:sym typeface="Calibri"/>
              </a:rPr>
              <a:t> / </a:t>
            </a:r>
            <a:r>
              <a:rPr lang="it-IT" sz="2400">
                <a:solidFill>
                  <a:srgbClr val="FF0000"/>
                </a:solidFill>
                <a:latin typeface="Calibri"/>
                <a:ea typeface="Calibri"/>
                <a:cs typeface="Calibri"/>
                <a:sym typeface="Calibri"/>
              </a:rPr>
              <a:t>Congestione</a:t>
            </a:r>
            <a:endParaRPr sz="2400">
              <a:solidFill>
                <a:srgbClr val="FF0000"/>
              </a:solidFill>
              <a:latin typeface="Calibri"/>
              <a:ea typeface="Calibri"/>
              <a:cs typeface="Calibri"/>
              <a:sym typeface="Calibri"/>
            </a:endParaRPr>
          </a:p>
        </p:txBody>
      </p:sp>
      <p:pic>
        <p:nvPicPr>
          <p:cNvPr descr="C:\Users\Ernesto Cipriani\Desktop\RM.jpg" id="324" name="Google Shape;324;p33"/>
          <p:cNvPicPr preferRelativeResize="0"/>
          <p:nvPr/>
        </p:nvPicPr>
        <p:blipFill rotWithShape="1">
          <a:blip r:embed="rId6">
            <a:alphaModFix/>
          </a:blip>
          <a:srcRect b="0" l="0" r="0" t="0"/>
          <a:stretch/>
        </p:blipFill>
        <p:spPr>
          <a:xfrm>
            <a:off x="645672" y="1329455"/>
            <a:ext cx="4921607" cy="3931920"/>
          </a:xfrm>
          <a:prstGeom prst="rect">
            <a:avLst/>
          </a:prstGeom>
          <a:noFill/>
          <a:ln>
            <a:noFill/>
          </a:ln>
        </p:spPr>
      </p:pic>
      <p:pic>
        <p:nvPicPr>
          <p:cNvPr id="325" name="Google Shape;325;p33"/>
          <p:cNvPicPr preferRelativeResize="0"/>
          <p:nvPr/>
        </p:nvPicPr>
        <p:blipFill rotWithShape="1">
          <a:blip r:embed="rId7">
            <a:alphaModFix/>
          </a:blip>
          <a:srcRect b="0" l="0" r="0" t="0"/>
          <a:stretch/>
        </p:blipFill>
        <p:spPr>
          <a:xfrm>
            <a:off x="645794" y="5305385"/>
            <a:ext cx="1737511" cy="841321"/>
          </a:xfrm>
          <a:prstGeom prst="rect">
            <a:avLst/>
          </a:prstGeom>
          <a:noFill/>
          <a:ln>
            <a:noFill/>
          </a:ln>
        </p:spPr>
      </p:pic>
      <p:sp>
        <p:nvSpPr>
          <p:cNvPr id="326" name="Google Shape;326;p33"/>
          <p:cNvSpPr/>
          <p:nvPr/>
        </p:nvSpPr>
        <p:spPr>
          <a:xfrm>
            <a:off x="5567279" y="3722677"/>
            <a:ext cx="3539297" cy="15696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Introduzione di una rete di </a:t>
            </a:r>
            <a:r>
              <a:rPr b="1" lang="it-IT" sz="1600">
                <a:solidFill>
                  <a:schemeClr val="dk1"/>
                </a:solidFill>
                <a:latin typeface="Calibri"/>
                <a:ea typeface="Calibri"/>
                <a:cs typeface="Calibri"/>
                <a:sym typeface="Calibri"/>
              </a:rPr>
              <a:t>sistemi di TP alternativi:</a:t>
            </a:r>
            <a:endParaRPr/>
          </a:p>
          <a:p>
            <a:pPr indent="-342900" lvl="0" marL="342900" marR="0" rtl="0" algn="l">
              <a:spcBef>
                <a:spcPts val="0"/>
              </a:spcBef>
              <a:spcAft>
                <a:spcPts val="0"/>
              </a:spcAft>
              <a:buClr>
                <a:schemeClr val="dk1"/>
              </a:buClr>
              <a:buSzPts val="1600"/>
              <a:buFont typeface="Calibri"/>
              <a:buAutoNum type="arabicPeriod"/>
            </a:pPr>
            <a:r>
              <a:rPr lang="it-IT" sz="1600">
                <a:solidFill>
                  <a:schemeClr val="dk1"/>
                </a:solidFill>
                <a:latin typeface="Calibri"/>
                <a:ea typeface="Calibri"/>
                <a:cs typeface="Calibri"/>
                <a:sym typeface="Calibri"/>
              </a:rPr>
              <a:t>Determina un </a:t>
            </a:r>
            <a:r>
              <a:rPr b="1" i="1" lang="it-IT" sz="1600">
                <a:solidFill>
                  <a:schemeClr val="dk1"/>
                </a:solidFill>
                <a:latin typeface="Calibri"/>
                <a:ea typeface="Calibri"/>
                <a:cs typeface="Calibri"/>
                <a:sym typeface="Calibri"/>
              </a:rPr>
              <a:t>aumento del bacino d’influenza</a:t>
            </a:r>
            <a:r>
              <a:rPr lang="it-IT" sz="1600">
                <a:solidFill>
                  <a:schemeClr val="dk1"/>
                </a:solidFill>
                <a:latin typeface="Calibri"/>
                <a:ea typeface="Calibri"/>
                <a:cs typeface="Calibri"/>
                <a:sym typeface="Calibri"/>
              </a:rPr>
              <a:t> del sistema su ferro;</a:t>
            </a:r>
            <a:endParaRPr sz="16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600"/>
              <a:buFont typeface="Calibri"/>
              <a:buAutoNum type="arabicPeriod"/>
            </a:pPr>
            <a:r>
              <a:rPr lang="it-IT" sz="1600">
                <a:solidFill>
                  <a:schemeClr val="dk1"/>
                </a:solidFill>
                <a:latin typeface="Calibri"/>
                <a:ea typeface="Calibri"/>
                <a:cs typeface="Calibri"/>
                <a:sym typeface="Calibri"/>
              </a:rPr>
              <a:t>Alta</a:t>
            </a:r>
            <a:r>
              <a:rPr i="1" lang="it-IT" sz="1600">
                <a:solidFill>
                  <a:schemeClr val="dk1"/>
                </a:solidFill>
                <a:latin typeface="Calibri"/>
                <a:ea typeface="Calibri"/>
                <a:cs typeface="Calibri"/>
                <a:sym typeface="Calibri"/>
              </a:rPr>
              <a:t> </a:t>
            </a:r>
            <a:r>
              <a:rPr b="1" i="1" lang="it-IT" sz="1600">
                <a:solidFill>
                  <a:schemeClr val="dk1"/>
                </a:solidFill>
                <a:latin typeface="Calibri"/>
                <a:ea typeface="Calibri"/>
                <a:cs typeface="Calibri"/>
                <a:sym typeface="Calibri"/>
              </a:rPr>
              <a:t>compatibilità</a:t>
            </a:r>
            <a:r>
              <a:rPr i="1" lang="it-IT" sz="1600">
                <a:solidFill>
                  <a:schemeClr val="dk1"/>
                </a:solidFill>
                <a:latin typeface="Calibri"/>
                <a:ea typeface="Calibri"/>
                <a:cs typeface="Calibri"/>
                <a:sym typeface="Calibri"/>
              </a:rPr>
              <a:t> </a:t>
            </a:r>
            <a:r>
              <a:rPr lang="it-IT" sz="1600">
                <a:solidFill>
                  <a:schemeClr val="dk1"/>
                </a:solidFill>
                <a:latin typeface="Calibri"/>
                <a:ea typeface="Calibri"/>
                <a:cs typeface="Calibri"/>
                <a:sym typeface="Calibri"/>
              </a:rPr>
              <a:t>con le esigenze di domanda della città di Roma;</a:t>
            </a:r>
            <a:endParaRPr sz="1600">
              <a:solidFill>
                <a:schemeClr val="dk1"/>
              </a:solidFill>
              <a:latin typeface="Calibri"/>
              <a:ea typeface="Calibri"/>
              <a:cs typeface="Calibri"/>
              <a:sym typeface="Calibri"/>
            </a:endParaRPr>
          </a:p>
        </p:txBody>
      </p:sp>
      <p:sp>
        <p:nvSpPr>
          <p:cNvPr id="327" name="Google Shape;327;p33"/>
          <p:cNvSpPr/>
          <p:nvPr/>
        </p:nvSpPr>
        <p:spPr>
          <a:xfrm>
            <a:off x="2461558" y="5310546"/>
            <a:ext cx="6627023" cy="830997"/>
          </a:xfrm>
          <a:prstGeom prst="rect">
            <a:avLst/>
          </a:prstGeom>
          <a:noFill/>
          <a:ln>
            <a:noFill/>
          </a:ln>
        </p:spPr>
        <p:txBody>
          <a:bodyPr anchorCtr="0" anchor="ctr" bIns="45700" lIns="91425" spcFirstLastPara="1" rIns="91425" wrap="square" tIns="45700">
            <a:noAutofit/>
          </a:bodyPr>
          <a:lstStyle/>
          <a:p>
            <a:pPr indent="-342900" lvl="0" marL="342900" marR="0" rtl="0" algn="l">
              <a:spcBef>
                <a:spcPts val="0"/>
              </a:spcBef>
              <a:spcAft>
                <a:spcPts val="0"/>
              </a:spcAft>
              <a:buClr>
                <a:schemeClr val="dk1"/>
              </a:buClr>
              <a:buSzPts val="1600"/>
              <a:buFont typeface="Calibri"/>
              <a:buAutoNum type="arabicPeriod" startAt="3"/>
            </a:pPr>
            <a:r>
              <a:rPr lang="it-IT" sz="1600">
                <a:solidFill>
                  <a:schemeClr val="dk1"/>
                </a:solidFill>
                <a:latin typeface="Calibri"/>
                <a:ea typeface="Calibri"/>
                <a:cs typeface="Calibri"/>
                <a:sym typeface="Calibri"/>
              </a:rPr>
              <a:t>Favorisce la </a:t>
            </a:r>
            <a:r>
              <a:rPr b="1" i="1" lang="it-IT" sz="1600">
                <a:solidFill>
                  <a:schemeClr val="dk1"/>
                </a:solidFill>
                <a:latin typeface="Calibri"/>
                <a:ea typeface="Calibri"/>
                <a:cs typeface="Calibri"/>
                <a:sym typeface="Calibri"/>
              </a:rPr>
              <a:t>capillarità</a:t>
            </a:r>
            <a:r>
              <a:rPr lang="it-IT" sz="1600">
                <a:solidFill>
                  <a:schemeClr val="dk1"/>
                </a:solidFill>
                <a:latin typeface="Calibri"/>
                <a:ea typeface="Calibri"/>
                <a:cs typeface="Calibri"/>
                <a:sym typeface="Calibri"/>
              </a:rPr>
              <a:t> del servizio urbano;</a:t>
            </a:r>
            <a:endParaRPr sz="16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600"/>
              <a:buFont typeface="Calibri"/>
              <a:buAutoNum type="arabicPeriod" startAt="3"/>
            </a:pPr>
            <a:r>
              <a:rPr lang="it-IT" sz="1600">
                <a:solidFill>
                  <a:schemeClr val="dk1"/>
                </a:solidFill>
                <a:latin typeface="Calibri"/>
                <a:ea typeface="Calibri"/>
                <a:cs typeface="Calibri"/>
                <a:sym typeface="Calibri"/>
              </a:rPr>
              <a:t>Strumenti per la rivalutazione e riutilizzo degli attuali sistemi di trasporto</a:t>
            </a:r>
            <a:endParaRPr/>
          </a:p>
          <a:p>
            <a:pPr indent="-342900" lvl="0" marL="342900" marR="0" rtl="0" algn="l">
              <a:spcBef>
                <a:spcPts val="0"/>
              </a:spcBef>
              <a:spcAft>
                <a:spcPts val="0"/>
              </a:spcAft>
              <a:buClr>
                <a:schemeClr val="dk1"/>
              </a:buClr>
              <a:buSzPts val="1600"/>
              <a:buFont typeface="Calibri"/>
              <a:buAutoNum type="arabicPeriod" startAt="3"/>
            </a:pPr>
            <a:r>
              <a:rPr b="1" i="1" lang="it-IT" sz="1600">
                <a:solidFill>
                  <a:schemeClr val="dk1"/>
                </a:solidFill>
                <a:latin typeface="Calibri"/>
                <a:ea typeface="Calibri"/>
                <a:cs typeface="Calibri"/>
                <a:sym typeface="Calibri"/>
              </a:rPr>
              <a:t>Riduzione del tempo totale di viaggio.</a:t>
            </a:r>
            <a:endParaRPr b="1" i="1" sz="16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