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6797675" cy="9926625"/>
  <p:embeddedFontLst>
    <p:embeddedFont>
      <p:font typeface="Constantia"/>
      <p:regular r:id="rId52"/>
      <p:bold r:id="rId53"/>
      <p:italic r:id="rId54"/>
      <p:boldItalic r:id="rId55"/>
    </p:embeddedFont>
    <p:embeddedFont>
      <p:font typeface="Candara"/>
      <p:regular r:id="rId56"/>
      <p:bold r:id="rId57"/>
      <p:italic r:id="rId58"/>
      <p:boldItalic r:id="rId59"/>
    </p:embeddedFont>
    <p:embeddedFont>
      <p:font typeface="Helvetica Neue"/>
      <p:regular r:id="rId60"/>
      <p:bold r:id="rId61"/>
      <p:italic r:id="rId62"/>
      <p:boldItalic r:id="rId63"/>
    </p:embeddedFont>
    <p:embeddedFont>
      <p:font typeface="Arial Black"/>
      <p:regular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HelveticaNeue-italic.fntdata"/><Relationship Id="rId61" Type="http://schemas.openxmlformats.org/officeDocument/2006/relationships/font" Target="fonts/HelveticaNeue-bold.fntdata"/><Relationship Id="rId20" Type="http://schemas.openxmlformats.org/officeDocument/2006/relationships/slide" Target="slides/slide15.xml"/><Relationship Id="rId64" Type="http://schemas.openxmlformats.org/officeDocument/2006/relationships/font" Target="fonts/ArialBlack-regular.fntdata"/><Relationship Id="rId63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HelveticaNeue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Constantia-bold.fntdata"/><Relationship Id="rId52" Type="http://schemas.openxmlformats.org/officeDocument/2006/relationships/font" Target="fonts/Constantia-regular.fntdata"/><Relationship Id="rId11" Type="http://schemas.openxmlformats.org/officeDocument/2006/relationships/slide" Target="slides/slide6.xml"/><Relationship Id="rId55" Type="http://schemas.openxmlformats.org/officeDocument/2006/relationships/font" Target="fonts/Constantia-boldItalic.fntdata"/><Relationship Id="rId10" Type="http://schemas.openxmlformats.org/officeDocument/2006/relationships/slide" Target="slides/slide5.xml"/><Relationship Id="rId54" Type="http://schemas.openxmlformats.org/officeDocument/2006/relationships/font" Target="fonts/Constantia-italic.fntdata"/><Relationship Id="rId13" Type="http://schemas.openxmlformats.org/officeDocument/2006/relationships/slide" Target="slides/slide8.xml"/><Relationship Id="rId57" Type="http://schemas.openxmlformats.org/officeDocument/2006/relationships/font" Target="fonts/Candara-bold.fntdata"/><Relationship Id="rId12" Type="http://schemas.openxmlformats.org/officeDocument/2006/relationships/slide" Target="slides/slide7.xml"/><Relationship Id="rId56" Type="http://schemas.openxmlformats.org/officeDocument/2006/relationships/font" Target="fonts/Candara-regular.fntdata"/><Relationship Id="rId15" Type="http://schemas.openxmlformats.org/officeDocument/2006/relationships/slide" Target="slides/slide10.xml"/><Relationship Id="rId59" Type="http://schemas.openxmlformats.org/officeDocument/2006/relationships/font" Target="fonts/Candara-boldItalic.fntdata"/><Relationship Id="rId14" Type="http://schemas.openxmlformats.org/officeDocument/2006/relationships/slide" Target="slides/slide9.xml"/><Relationship Id="rId58" Type="http://schemas.openxmlformats.org/officeDocument/2006/relationships/font" Target="fonts/Candar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1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2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6" name="Google Shape;316;p2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5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Google Shape;325;p2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7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7" name="Google Shape;347;p2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8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p2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6" name="Google Shape;366;p3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0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4" name="Google Shape;374;p3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3" name="Google Shape;383;p3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8" name="Google Shape;478;p3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4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5" name="Google Shape;485;p3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3" name="Google Shape;493;p3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1" name="Google Shape;501;p3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7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6" name="Google Shape;516;p3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8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9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7" name="Google Shape;527;p3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9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0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6" name="Google Shape;536;p4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0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7" name="Google Shape;547;p4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1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6" name="Google Shape;556;p4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2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8" name="Google Shape;568;p4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</a:t>
            </a:r>
            <a:r>
              <a:rPr b="1" lang="it-IT"/>
              <a:t>Ciclovia è la </a:t>
            </a:r>
            <a:r>
              <a:rPr lang="it-IT"/>
              <a:t>declinazioni in Italia del concetto di Bike Tour, percorso da compiere in più tappe, per portare i cicloturisti a conoscere le risorse dei territori e la ricchezza delle città che attraversano. In italia il concetto di ciclovia è stato introdotto dalla legge di stabilità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I requisiti che devono essere posseduti dalle Ciclovie sono stati distinti in “requisiti di pianificazione”, che ricomprendono gli elementi territoriali, naturali e/o antropici, che costituiscono il quadro di riferimento propedeutico alla progettazione, e “standard tecnici di progettazione”, a loro volta suddivisi in ulteriori sotto-requisiti definiti con tre livelli: minimo, buono ed ottimo.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Previsto anche il modello della segnaletica di indicazione e informazione, che viene uniformata per tutte le Ciclovie e, si spera, che verrà adottata anche per i percorsi ciclabili non appartenenti al Sistema delle Ciclovie Nazionali (magari inserendolo nel Codice della Strada e nel relativo regolamento).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3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2" name="Google Shape;602;p4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4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7" name="Google Shape;617;p4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6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 showMasterSp="0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395420" y="1340710"/>
            <a:ext cx="8316579" cy="467456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1F3E7B"/>
              </a:buClr>
              <a:buSzPts val="2800"/>
              <a:buNone/>
              <a:defRPr b="1" sz="2800" cap="none">
                <a:solidFill>
                  <a:srgbClr val="1F3E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395420" y="2132820"/>
            <a:ext cx="8316579" cy="33124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sz="1600" cap="none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M:\Projects Mobility Forum\EMW\2015-2017\3 - Support to EMW Activities\Communication Toolkit\2016 Communication Toolkit\#04 FOOTER (and EU Emblem)\EU Emblem low res.jp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683" y="5994001"/>
            <a:ext cx="646317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1763689" y="5373216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showMasterSp="0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showMasterSp="0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 contenuto 4" showMasterSp="0" type="fourObj">
  <p:cSld name="FOUR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3" type="body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showMasterSp="0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23528" y="980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7704" y="188642"/>
            <a:ext cx="232410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7704" y="188642"/>
            <a:ext cx="232410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showMasterSp="0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showMasterSp="0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showMasterSp="0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showMasterSp="0">
  <p:cSld name="Vuot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7860" y="188642"/>
            <a:ext cx="232410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1725" y="141290"/>
            <a:ext cx="1223963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za titolo-1"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3966" y="6442388"/>
            <a:ext cx="500034" cy="4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755576" y="6525344"/>
            <a:ext cx="2952328" cy="397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75"/>
              <a:buFont typeface="Noto Sans Symbols"/>
              <a:buNone/>
            </a:pPr>
            <a:r>
              <a:rPr b="1" i="0" lang="it-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 approach towards sustainable mobility</a:t>
            </a:r>
            <a:endParaRPr/>
          </a:p>
          <a:p>
            <a:pPr indent="0" lvl="0" marL="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75"/>
              <a:buFont typeface="Noto Sans Symbols"/>
              <a:buNone/>
            </a:pPr>
            <a:r>
              <a:rPr b="1" i="0" lang="it-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Delegation from KOREA province – Sept. 06, 2018 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525344"/>
            <a:ext cx="860012" cy="3600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4.png"/><Relationship Id="rId10" Type="http://schemas.openxmlformats.org/officeDocument/2006/relationships/image" Target="../media/image3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43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31.jpg"/><Relationship Id="rId7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50.png"/><Relationship Id="rId5" Type="http://schemas.openxmlformats.org/officeDocument/2006/relationships/image" Target="../media/image35.png"/><Relationship Id="rId6" Type="http://schemas.openxmlformats.org/officeDocument/2006/relationships/image" Target="../media/image40.png"/><Relationship Id="rId7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42.png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8.png"/><Relationship Id="rId7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65.jpg"/><Relationship Id="rId5" Type="http://schemas.openxmlformats.org/officeDocument/2006/relationships/image" Target="../media/image4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37.png"/><Relationship Id="rId5" Type="http://schemas.openxmlformats.org/officeDocument/2006/relationships/image" Target="../media/image8.png"/><Relationship Id="rId6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Relationship Id="rId4" Type="http://schemas.openxmlformats.org/officeDocument/2006/relationships/image" Target="../media/image38.jpg"/><Relationship Id="rId5" Type="http://schemas.openxmlformats.org/officeDocument/2006/relationships/image" Target="../media/image49.jpg"/><Relationship Id="rId6" Type="http://schemas.openxmlformats.org/officeDocument/2006/relationships/image" Target="../media/image51.jpg"/><Relationship Id="rId7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Relationship Id="rId4" Type="http://schemas.openxmlformats.org/officeDocument/2006/relationships/image" Target="../media/image53.png"/><Relationship Id="rId5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60.png"/><Relationship Id="rId5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Relationship Id="rId4" Type="http://schemas.openxmlformats.org/officeDocument/2006/relationships/image" Target="../media/image48.png"/><Relationship Id="rId5" Type="http://schemas.openxmlformats.org/officeDocument/2006/relationships/image" Target="../media/image54.jpg"/><Relationship Id="rId6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Relationship Id="rId4" Type="http://schemas.openxmlformats.org/officeDocument/2006/relationships/image" Target="../media/image55.png"/><Relationship Id="rId5" Type="http://schemas.openxmlformats.org/officeDocument/2006/relationships/image" Target="../media/image63.jpg"/><Relationship Id="rId6" Type="http://schemas.openxmlformats.org/officeDocument/2006/relationships/image" Target="../media/image52.jpg"/><Relationship Id="rId7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Relationship Id="rId4" Type="http://schemas.openxmlformats.org/officeDocument/2006/relationships/image" Target="../media/image57.png"/><Relationship Id="rId5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Relationship Id="rId4" Type="http://schemas.openxmlformats.org/officeDocument/2006/relationships/image" Target="../media/image58.png"/><Relationship Id="rId5" Type="http://schemas.openxmlformats.org/officeDocument/2006/relationships/image" Target="../media/image62.jpg"/><Relationship Id="rId6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Relationship Id="rId4" Type="http://schemas.openxmlformats.org/officeDocument/2006/relationships/image" Target="../media/image59.jpg"/><Relationship Id="rId5" Type="http://schemas.openxmlformats.org/officeDocument/2006/relationships/image" Target="../media/image56.png"/><Relationship Id="rId6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Relationship Id="rId4" Type="http://schemas.openxmlformats.org/officeDocument/2006/relationships/image" Target="../media/image61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57158" y="2000240"/>
            <a:ext cx="8429684" cy="1928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Calibri"/>
              <a:buNone/>
            </a:pPr>
            <a:r>
              <a:rPr b="1" i="0" lang="it-IT" sz="429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PROGRAMMAZIONE E L'ATTUAZIONE DEI PROGETTI DI MOBILITÀ DI ROMA CAPITALE</a:t>
            </a:r>
            <a:endParaRPr b="1" i="0" sz="429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214414" y="5286388"/>
            <a:ext cx="650085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Ing. Fabio Stefano Pellegrini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Dipartimento Mobilità e Trasporti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Direttore della Direzione Programmazione ed Attuazione dei Piani di Mobilità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1357290" y="3071810"/>
            <a:ext cx="65008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MICROMOBILITA’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81" name="Google Shape;1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857232"/>
            <a:ext cx="5572164" cy="163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990" y="3786190"/>
            <a:ext cx="1092803" cy="219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7714" y="3744358"/>
            <a:ext cx="1019839" cy="203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8430" y="3810822"/>
            <a:ext cx="1514639" cy="118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4576" y="3666468"/>
            <a:ext cx="1126546" cy="20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27524" y="3811806"/>
            <a:ext cx="978242" cy="174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15074" y="1285860"/>
            <a:ext cx="128932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29520" y="1285860"/>
            <a:ext cx="1147763" cy="2062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196" name="Google Shape;196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203" name="Google Shape;2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5856" y="908720"/>
            <a:ext cx="293101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000108"/>
            <a:ext cx="2714644" cy="274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68" y="928671"/>
            <a:ext cx="161780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7884" y="1071547"/>
            <a:ext cx="2571768" cy="205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86116" y="3582708"/>
            <a:ext cx="3286148" cy="28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285720" y="4643446"/>
            <a:ext cx="2786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AREE PEDONALI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216" name="Google Shape;21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857224" y="2857496"/>
            <a:ext cx="75724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PIANO CAPITOLINO MOBILITA ELETTRICA 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224" name="Google Shape;2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14" y="2357430"/>
            <a:ext cx="7230279" cy="219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984" y="1071546"/>
            <a:ext cx="44958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233" name="Google Shape;2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>
            <a:off x="214282" y="1428736"/>
            <a:ext cx="8715436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L’ISTANZA DEVE ESSERE PRESENTATA ESCLUSIVAMENTE PER LOTTI, SI DEFINISCE LOTTO UN TARGET NUMERICO DI 40 PUNTI DI RICARICA DI “PUBBLICO ACCESSO”.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NEL LOTTO DEVONO ESSERE RISPETTATI I SEGUENTI VINCOLI DI DISTRIBUZIONE TERRITORIALI: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 PUNTI DI RICARICA DEVONO ESSERE UBICATI ESCLUSIVAMENTE ALL’INTERNO DEGLI AMBITI DI PIANO, LA POSIZIONE ESATTA È A DISCREZIONE DELL’OPERATORE;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•IL 60% DEI PUNTI DI RICARICA DEVE ESSERE UNIFORMEMENTE DISTRIBUITO NELLE 6 ZONE DEL PGTU (4 PUNTI DI RICARICA PER ZONA);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•IL RESTANTE 40% PUÒ ESSERE UBICATO, A DISCREZIONE DELL’OPERATORE, NELLE 6 ZONE DEL PGTU, ALL’INTERNO DEGLI AMBITI DI PIANO;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•IL RAPPORTO 4:1 TRA I PUNTI DI RICARICA LENTA/ACCELERATA E VELOCE MULTISTANDARD DAL 31/12;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•ALIMENTARE UNO STALLO DI CARICO/SCARICO MERCI SE PRESENTE NELL’AMBITO (FINO AL 30%);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 PUNTI DI RICARICA VELOCE MULTISTANDARD POSSONO ESSERE UBICATI ANCHE AL DI FUORI DEGLI AMBITI DI PIANO PURCHÈ LUNGO UNA VIABILITÀ PRINCIPALE.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•OGNI OPERATORE PUÒ INSTALLARE AL MASSIMO 5 PUNTI DI RICARICA PER AMBITO DI PIANO E NON PUÒ PRESENTARE ISTANZE PER UN NUMERO DI LOTTI SUPERIORE A 30. </a:t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2786050" y="928670"/>
            <a:ext cx="37719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VINCOLI PER ISTANZE </a:t>
            </a:r>
            <a:endParaRPr/>
          </a:p>
        </p:txBody>
      </p:sp>
      <p:pic>
        <p:nvPicPr>
          <p:cNvPr descr="E:\SEMINARIO 18 SETTEMBRE\slider_mobilityweek.png" id="242" name="Google Shape;24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224" y="1071546"/>
            <a:ext cx="1465270" cy="193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/>
          <p:nvPr/>
        </p:nvSpPr>
        <p:spPr>
          <a:xfrm>
            <a:off x="2857488" y="1071546"/>
            <a:ext cx="607223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TIPOLOGIA DI IMPIANTO DI RICARICA PROPOSTA E’ LIBERA , NEL RISPETTO DEI VINCOLI TECNICI DEL REGOLAMENTO,IVI COMPRESI SERVIZI AL CITTADINO QUALI: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•INFOMOBILITÀ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•INFORMAZIONI CULTURALI </a:t>
            </a:r>
            <a:endParaRPr/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•PRENOTAZIONE E PAGAMENTO DI SERVIZI ECC.</a:t>
            </a:r>
            <a:endParaRPr/>
          </a:p>
        </p:txBody>
      </p:sp>
      <p:pic>
        <p:nvPicPr>
          <p:cNvPr descr="E:\SEMINARIO 18 SETTEMBRE\slider_mobilityweek.png" id="251" name="Google Shape;25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 Mobility Roma - MobilitÃ  Elettrica " id="252" name="Google Shape;25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8885" y="3645024"/>
            <a:ext cx="3069502" cy="17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608" y="3212976"/>
            <a:ext cx="2710442" cy="300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/>
        </p:nvSpPr>
        <p:spPr>
          <a:xfrm>
            <a:off x="1142976" y="2786058"/>
            <a:ext cx="67151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BIKE SHARING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261" name="Google Shape;26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546" y="3714752"/>
            <a:ext cx="4786346" cy="25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488" y="857232"/>
            <a:ext cx="3000396" cy="2783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270" name="Google Shape;27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422" y="1649568"/>
            <a:ext cx="5264175" cy="36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628" y="4643446"/>
            <a:ext cx="1135088" cy="1184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109" name="Google Shape;10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1285852" y="2714620"/>
            <a:ext cx="6715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SHARING MOBILITY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278" name="Google Shape;27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794" y="2714620"/>
            <a:ext cx="6267444" cy="160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5918" y="4857760"/>
            <a:ext cx="6267444" cy="158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 txBox="1"/>
          <p:nvPr/>
        </p:nvSpPr>
        <p:spPr>
          <a:xfrm>
            <a:off x="2571736" y="4429132"/>
            <a:ext cx="5000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 SETTEMBRE 2016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2428860" y="2428868"/>
            <a:ext cx="5500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MARZO 2016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1670" y="1071546"/>
            <a:ext cx="6257944" cy="132744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 txBox="1"/>
          <p:nvPr/>
        </p:nvSpPr>
        <p:spPr>
          <a:xfrm>
            <a:off x="2285984" y="857232"/>
            <a:ext cx="5500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 LUGLIO 2015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291" name="Google Shape;29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 txBox="1"/>
          <p:nvPr/>
        </p:nvSpPr>
        <p:spPr>
          <a:xfrm>
            <a:off x="357158" y="1785926"/>
            <a:ext cx="8286808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PROROGA SPERIMENTAZIONE FINO AL 31 DICEMBRE 2022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AGEVOLAZIONI DI ESENZIONE DEL PAGAMENTO DELLA SOSTA TARIFFATA E ACCESSO A ZTL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IMPEGNO A GARANTIRE UN’AREA OPERATIVA MINIMA CON DIFFERENZIAZIONI A FAVORE DEI SOGGETTI CHE IMPIEGHINO VEICOLI ELETTRICI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OBBLIGO PER GLI OPERATORI DI GARANTIRE UNA FLOTTA MINIMA IL CUI NUMERO PUO’ ESSERE MINORE NEI CASI DI IMPIEGO ESCLUSIVO DI AUTOVETTURE ELETTRICHE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INDIVIDUAZIONE DI  AREE,NELLA ZONA 4 DEL PGTU, LA CUI COPERTURA DA PARTE DEGLI OPERATORI, CONSENTE DI ACCEDERE A SCONTI PROGRESSIVI SUL CANONE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OBBLIGO DI TRASMETTERE INFORMAZIONI SUL SERVIZIO PER IL CORRETTO MONITORAGGIO DA PARTE DEL DIPARTIMENTO MOBILITA’ E TRASPORTI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DEFINIZIONE DI AREE DI SOSTA, NEI TRATTI  MAGGIORMENTE CONGESTIONATI,DEDICATE AI MEZZI IN SERVIZIO DI CAR SHARING,IDONEAMENTE SEGNALATE E RICONOSCIBILI 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1357290" y="1214422"/>
            <a:ext cx="5715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ATTIVITA’ IN CORSO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00" name="Google Shape;30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/>
          <p:nvPr/>
        </p:nvSpPr>
        <p:spPr>
          <a:xfrm>
            <a:off x="785786" y="2500306"/>
            <a:ext cx="807249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MOBILITY MANAGER (MM) AZIENDALI E SCOLASTICI: PROGETTI DIFFUSI DI MOBILITÀ DOLCE PER </a:t>
            </a:r>
            <a:r>
              <a:rPr b="0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COLLEGAMENTO </a:t>
            </a: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CASA-SCUOLA E PER PIANI DI SPOSTAMENTO CASA LAVORO CON BENEFICIO </a:t>
            </a:r>
            <a:r>
              <a:rPr b="0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MONETIZZABILE.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06" name="Google Shape;3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 txBox="1"/>
          <p:nvPr/>
        </p:nvSpPr>
        <p:spPr>
          <a:xfrm>
            <a:off x="1285852" y="3214686"/>
            <a:ext cx="67866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REGOLAZIONE DOMANDA MOBILITA’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538" y="1500174"/>
            <a:ext cx="7048500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1214414" y="928670"/>
            <a:ext cx="72866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INTERMODALITA’ E INTEGRAZIONE NODI DI SCAMBIO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22" name="Google Shape;3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/>
        </p:nvSpPr>
        <p:spPr>
          <a:xfrm>
            <a:off x="1142976" y="1142984"/>
            <a:ext cx="7500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NUOVA TARIFFAZIONE SOSTA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323528" y="1772816"/>
            <a:ext cx="871540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EVITARE CHE FORME DI AGEVOLAZIONI TARIFFARIE FAVORISCANO GLI SPOSTAMENTI 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SISTEMATICI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 VEICOLI PRIVATI ANCHE VERSO ZONE SERVITE DAL TRASPORTO PUBBLICO “FORTE”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AUMENTARE L’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ACCESSIBILITÀ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PER GLI SPOSTAMENTI 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 SISTEMATICI 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EFFETTUATI CON AUTO PRIVATA, PER GLI ASSI CARATTERIZZATI DA FRONTI COMMERCIALI CONTINUI O IN PRESENZA DI FORTI ATTRATTORI ( DOVE È RICHIESTA UNA FORTE ROTAZIONE NELL’USO DEI POSTI DISPONIBILI)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RIDEFINIRE LE TARIFFE MASSIME APPLICABILI</a:t>
            </a:r>
            <a:endParaRPr/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INTRODURRE UN SISTEMA TARIFFARIO ARTICOLATO, DIFFERENZIATO IN RELAZIONE ALLA </a:t>
            </a:r>
            <a:endParaRPr/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EFFETTIVA DISPONIBILITÀ DI SOSTA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DISPONIBILITÀ DI TRASPORTO PUBBLICO 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62865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ATTRATTIVITÀ DELL’AREA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AUMENTARE LA 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“COMPRENSIBILITÀ” 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DELLE DISCIPLINE PER GARANTIRE L’EFFICACIA DEL SISTEMA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TENDERE ALLA MASSIMA 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UNIFORMITÀ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DEGLI ORARI DI TARIFFAZIONE PER MIGLIORARE LA GESTIONE E IL CONTROLLO DELLE AREE TARIFFATE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INCREMENTARE LA DOTAZIONE DI SPAZI PER LA SOSTA DI </a:t>
            </a:r>
            <a:r>
              <a:rPr b="1" i="0" lang="it-IT" sz="1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CICLOMOTORI E MOTOCICLI</a:t>
            </a: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PER RIORDINARE E OTTIMIZZARE ANCHE L’USO DEGLI STALLI TARIFFATI PER LE AUTOVETTURE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31" name="Google Shape;33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00" y="1428736"/>
            <a:ext cx="2935777" cy="401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4876" y="1500174"/>
            <a:ext cx="2843414" cy="366237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2214546" y="928670"/>
            <a:ext cx="44291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PERCENTUALE SERVIZI “FORTI” TPL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1571604" y="1214422"/>
            <a:ext cx="17145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RESIDENTI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5500694" y="1214422"/>
            <a:ext cx="17145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ADDETTI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43" name="Google Shape;34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0364" y="5286388"/>
            <a:ext cx="3929090" cy="1052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2"/>
          <p:cNvSpPr txBox="1"/>
          <p:nvPr/>
        </p:nvSpPr>
        <p:spPr>
          <a:xfrm>
            <a:off x="219348" y="1268760"/>
            <a:ext cx="6293845" cy="2967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ADOZIONE DEL PROTOCOLLO C40 - FF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FS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12700" marR="878839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ADESIONE ALLA DICHIARAZIONE “FOSSIL FUEL FREE STREETS” (FFFS)  DEL NETWORK INTERNAZIONALE C40 CHE CONSISTE IN DUE OBIETTIVI: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204E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ACQUISTO DI SOLI 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MEZZI </a:t>
            </a: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DEL TPL AD 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EMISSIONI ZERO </a:t>
            </a: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A PARTIRE DAL 2025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57200" lvl="0" marL="469900" marR="8724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204E"/>
              </a:buClr>
              <a:buSzPts val="1400"/>
              <a:buFont typeface="Arial"/>
              <a:buChar char="•"/>
            </a:pP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REALIZZAZIONE DI ALMENO 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UN’AREA URBANA "A ZERO EMISSIONI</a:t>
            </a:r>
            <a:r>
              <a:rPr b="1" i="0" lang="it-IT" sz="1400" u="none" cap="none" strike="noStrike">
                <a:solidFill>
                  <a:srgbClr val="9C84BD"/>
                </a:solidFill>
                <a:latin typeface="Candara"/>
                <a:ea typeface="Candara"/>
                <a:cs typeface="Candara"/>
                <a:sym typeface="Candara"/>
              </a:rPr>
              <a:t>" </a:t>
            </a: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DA  TRASPORTI ENTRO IL 2030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ZTL VAM E ANELLO FERROVIARIO</a:t>
            </a:r>
            <a:endParaRPr b="0" i="0" sz="16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INSTALLAZIONE DEI 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53 VARCHI DELLA ZTL AF1 - VAM </a:t>
            </a: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MANCANTI PER IL CONTROLLO  DEI MEZZI. SUCCESSIVO SVILUPPO DI MODELLO INNOVATIVO TECNOLOGICO E DI  GESTIONE VERSO “</a:t>
            </a:r>
            <a:r>
              <a:rPr b="1" i="0" lang="it-IT" sz="1400" u="none" cap="none" strike="noStrike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POLLUTION CHARGE</a:t>
            </a:r>
            <a:r>
              <a:rPr b="0" i="0" lang="it-IT" sz="1400" u="none" cap="none" strike="noStrike">
                <a:solidFill>
                  <a:srgbClr val="585858"/>
                </a:solidFill>
                <a:latin typeface="Candara"/>
                <a:ea typeface="Candara"/>
                <a:cs typeface="Candara"/>
                <a:sym typeface="Candara"/>
              </a:rPr>
              <a:t>” E MOBILITÀ CONDIVISA.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6786578" y="3071810"/>
            <a:ext cx="1840742" cy="15689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6500826" y="1000108"/>
            <a:ext cx="2340806" cy="19011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24" y="1285860"/>
            <a:ext cx="3108248" cy="4171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361" name="Google Shape;36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0413" y="1714488"/>
            <a:ext cx="2969107" cy="3801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 txBox="1"/>
          <p:nvPr/>
        </p:nvSpPr>
        <p:spPr>
          <a:xfrm>
            <a:off x="4214810" y="5857892"/>
            <a:ext cx="3500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VIA GALVANI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642910" y="1785926"/>
            <a:ext cx="757242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PIANI DI MOBILITA’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INTEGRAZIONE FINANZIARIA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MICROMOBILITA’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PIANO CAPITOLINO MOBILITA’ ELETTRICA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BIKE SHARING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SHARING MOBILITY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REGOLAZIONE DOMANDA MOBILITA’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SICUREZZA STRADALE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CICLABILITA’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PEDONALITA’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428728" y="1357298"/>
            <a:ext cx="63579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LINEE DI AZIONE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4"/>
          <p:cNvSpPr txBox="1"/>
          <p:nvPr/>
        </p:nvSpPr>
        <p:spPr>
          <a:xfrm>
            <a:off x="755576" y="2996952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SICUREZZA STRADALE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71" name="Google Shape;37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>
            <a:off x="285720" y="2143116"/>
            <a:ext cx="885828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TRATTE STRADALI E INTERSEZIONI A MASSIMO RISCHIO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PERCORSI-CASA SCUOLA CRITICI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ATTRAVERSAMENTI E ITINERARI PEDONALI/CICLABILI A RISCHIO ELEVATO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ATTRAVERSAMENTI E ITINERARI PEDONALI/CICLABILI A RISCHIO ELEVATO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SOLUZIONI E TECNOLOGIE INNOVATIVE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5"/>
          <p:cNvSpPr/>
          <p:nvPr/>
        </p:nvSpPr>
        <p:spPr>
          <a:xfrm>
            <a:off x="2357422" y="1285860"/>
            <a:ext cx="40878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AREE CRITICHE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80" name="Google Shape;38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 txBox="1"/>
          <p:nvPr/>
        </p:nvSpPr>
        <p:spPr>
          <a:xfrm>
            <a:off x="857224" y="2928934"/>
            <a:ext cx="74295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PEDONALITA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388" name="Google Shape;38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/>
          <p:nvPr/>
        </p:nvSpPr>
        <p:spPr>
          <a:xfrm>
            <a:off x="250825" y="1559644"/>
            <a:ext cx="2520950" cy="46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Isole  ambientali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 discipline di accesso e sosta </a:t>
            </a:r>
            <a:endParaRPr/>
          </a:p>
          <a:p>
            <a:pPr indent="-180975" lvl="0" marL="180975" marR="0" rtl="0" algn="l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Impulso ai sistemi di sharing veicoli (auto, merci, cici) </a:t>
            </a:r>
            <a:endParaRPr/>
          </a:p>
          <a:p>
            <a:pPr indent="-180975" lvl="0" marL="180975" marR="0" rtl="0" algn="l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Sviluppo del piano merci e dei centri logistici.</a:t>
            </a:r>
            <a:endParaRPr/>
          </a:p>
          <a:p>
            <a:pPr indent="-180975" lvl="0" marL="180975" marR="0" rtl="0" algn="l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Realizzazione di aree e percorsi pedonali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350"/>
              <a:buFont typeface="Noto Sans Symbols"/>
              <a:buAutoNum type="arabicPeriod"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e sistemi tecnologici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142875" y="935757"/>
            <a:ext cx="7813675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La pedonalizzazione del centro storico</a:t>
            </a:r>
            <a:endParaRPr b="1" sz="240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" id="395" name="Google Shape;395;p47"/>
          <p:cNvPicPr preferRelativeResize="0"/>
          <p:nvPr/>
        </p:nvPicPr>
        <p:blipFill rotWithShape="1">
          <a:blip r:embed="rId3">
            <a:alphaModFix/>
          </a:blip>
          <a:srcRect b="30973" l="0" r="21536" t="6760"/>
          <a:stretch/>
        </p:blipFill>
        <p:spPr>
          <a:xfrm>
            <a:off x="3419475" y="1632669"/>
            <a:ext cx="5688013" cy="42656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396" name="Google Shape;396;p47"/>
          <p:cNvGrpSpPr/>
          <p:nvPr/>
        </p:nvGrpSpPr>
        <p:grpSpPr>
          <a:xfrm>
            <a:off x="3509963" y="1753319"/>
            <a:ext cx="4633912" cy="3746407"/>
            <a:chOff x="1247" y="545"/>
            <a:chExt cx="3810" cy="3014"/>
          </a:xfrm>
        </p:grpSpPr>
        <p:pic>
          <p:nvPicPr>
            <p:cNvPr descr="300px-Metropolitana_di_Roma" id="397" name="Google Shape;39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87" y="628"/>
              <a:ext cx="70" cy="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00px-Metropolitana_di_Roma" id="398" name="Google Shape;39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32" y="1111"/>
              <a:ext cx="70" cy="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00px-Metropolitana_di_Roma" id="399" name="Google Shape;39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57" y="607"/>
              <a:ext cx="70" cy="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00px-Metropolitana_di_Roma" id="400" name="Google Shape;400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16" y="1459"/>
              <a:ext cx="70" cy="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47"/>
            <p:cNvSpPr/>
            <p:nvPr/>
          </p:nvSpPr>
          <p:spPr>
            <a:xfrm>
              <a:off x="2109" y="1671"/>
              <a:ext cx="305" cy="178"/>
            </a:xfrm>
            <a:custGeom>
              <a:rect b="b" l="l" r="r" t="t"/>
              <a:pathLst>
                <a:path extrusionOk="0" h="140" w="240">
                  <a:moveTo>
                    <a:pt x="106" y="137"/>
                  </a:moveTo>
                  <a:cubicBezTo>
                    <a:pt x="113" y="138"/>
                    <a:pt x="116" y="140"/>
                    <a:pt x="123" y="140"/>
                  </a:cubicBezTo>
                  <a:lnTo>
                    <a:pt x="123" y="23"/>
                  </a:lnTo>
                  <a:lnTo>
                    <a:pt x="189" y="36"/>
                  </a:lnTo>
                  <a:lnTo>
                    <a:pt x="240" y="35"/>
                  </a:lnTo>
                  <a:lnTo>
                    <a:pt x="232" y="0"/>
                  </a:lnTo>
                  <a:lnTo>
                    <a:pt x="151" y="14"/>
                  </a:lnTo>
                  <a:lnTo>
                    <a:pt x="99" y="14"/>
                  </a:lnTo>
                  <a:lnTo>
                    <a:pt x="43" y="20"/>
                  </a:lnTo>
                  <a:lnTo>
                    <a:pt x="1" y="17"/>
                  </a:lnTo>
                  <a:lnTo>
                    <a:pt x="0" y="47"/>
                  </a:lnTo>
                  <a:lnTo>
                    <a:pt x="9" y="54"/>
                  </a:lnTo>
                  <a:lnTo>
                    <a:pt x="58" y="36"/>
                  </a:lnTo>
                  <a:lnTo>
                    <a:pt x="103" y="30"/>
                  </a:lnTo>
                  <a:lnTo>
                    <a:pt x="106" y="13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02;p47"/>
            <p:cNvGrpSpPr/>
            <p:nvPr/>
          </p:nvGrpSpPr>
          <p:grpSpPr>
            <a:xfrm>
              <a:off x="1558" y="2382"/>
              <a:ext cx="1179" cy="1177"/>
              <a:chOff x="521" y="1933"/>
              <a:chExt cx="1536" cy="1612"/>
            </a:xfrm>
          </p:grpSpPr>
          <p:sp>
            <p:nvSpPr>
              <p:cNvPr id="403" name="Google Shape;403;p47"/>
              <p:cNvSpPr/>
              <p:nvPr/>
            </p:nvSpPr>
            <p:spPr>
              <a:xfrm>
                <a:off x="521" y="3284"/>
                <a:ext cx="1093" cy="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Santa Maria </a:t>
                </a:r>
                <a:b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</a:b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in Trastevere</a:t>
                </a:r>
                <a:endParaRPr/>
              </a:p>
            </p:txBody>
          </p:sp>
          <p:sp>
            <p:nvSpPr>
              <p:cNvPr id="404" name="Google Shape;404;p47"/>
              <p:cNvSpPr/>
              <p:nvPr/>
            </p:nvSpPr>
            <p:spPr>
              <a:xfrm>
                <a:off x="1429" y="1933"/>
                <a:ext cx="628" cy="1293"/>
              </a:xfrm>
              <a:custGeom>
                <a:rect b="b" l="l" r="r" t="t"/>
                <a:pathLst>
                  <a:path extrusionOk="0" h="1293" w="628">
                    <a:moveTo>
                      <a:pt x="590" y="0"/>
                    </a:moveTo>
                    <a:cubicBezTo>
                      <a:pt x="597" y="43"/>
                      <a:pt x="604" y="86"/>
                      <a:pt x="602" y="121"/>
                    </a:cubicBezTo>
                    <a:cubicBezTo>
                      <a:pt x="600" y="156"/>
                      <a:pt x="599" y="166"/>
                      <a:pt x="578" y="213"/>
                    </a:cubicBezTo>
                    <a:cubicBezTo>
                      <a:pt x="557" y="260"/>
                      <a:pt x="490" y="361"/>
                      <a:pt x="478" y="405"/>
                    </a:cubicBezTo>
                    <a:cubicBezTo>
                      <a:pt x="466" y="449"/>
                      <a:pt x="483" y="448"/>
                      <a:pt x="506" y="477"/>
                    </a:cubicBezTo>
                    <a:cubicBezTo>
                      <a:pt x="529" y="506"/>
                      <a:pt x="606" y="548"/>
                      <a:pt x="617" y="577"/>
                    </a:cubicBezTo>
                    <a:cubicBezTo>
                      <a:pt x="628" y="606"/>
                      <a:pt x="624" y="598"/>
                      <a:pt x="574" y="654"/>
                    </a:cubicBezTo>
                    <a:cubicBezTo>
                      <a:pt x="524" y="710"/>
                      <a:pt x="372" y="859"/>
                      <a:pt x="314" y="913"/>
                    </a:cubicBezTo>
                    <a:cubicBezTo>
                      <a:pt x="256" y="967"/>
                      <a:pt x="273" y="969"/>
                      <a:pt x="228" y="976"/>
                    </a:cubicBezTo>
                    <a:cubicBezTo>
                      <a:pt x="183" y="983"/>
                      <a:pt x="79" y="958"/>
                      <a:pt x="41" y="957"/>
                    </a:cubicBezTo>
                    <a:cubicBezTo>
                      <a:pt x="3" y="956"/>
                      <a:pt x="4" y="951"/>
                      <a:pt x="2" y="971"/>
                    </a:cubicBezTo>
                    <a:cubicBezTo>
                      <a:pt x="0" y="991"/>
                      <a:pt x="14" y="1031"/>
                      <a:pt x="31" y="1077"/>
                    </a:cubicBezTo>
                    <a:cubicBezTo>
                      <a:pt x="48" y="1123"/>
                      <a:pt x="84" y="1211"/>
                      <a:pt x="103" y="1245"/>
                    </a:cubicBezTo>
                    <a:cubicBezTo>
                      <a:pt x="122" y="1279"/>
                      <a:pt x="119" y="1275"/>
                      <a:pt x="146" y="1283"/>
                    </a:cubicBezTo>
                    <a:cubicBezTo>
                      <a:pt x="173" y="1291"/>
                      <a:pt x="219" y="1292"/>
                      <a:pt x="266" y="1293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47"/>
              <p:cNvSpPr/>
              <p:nvPr/>
            </p:nvSpPr>
            <p:spPr>
              <a:xfrm>
                <a:off x="1610" y="3158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406" name="Google Shape;406;p47"/>
            <p:cNvGrpSpPr/>
            <p:nvPr/>
          </p:nvGrpSpPr>
          <p:grpSpPr>
            <a:xfrm>
              <a:off x="3491" y="2019"/>
              <a:ext cx="486" cy="929"/>
              <a:chOff x="2426" y="1797"/>
              <a:chExt cx="633" cy="1267"/>
            </a:xfrm>
          </p:grpSpPr>
          <p:sp>
            <p:nvSpPr>
              <p:cNvPr id="407" name="Google Shape;407;p47"/>
              <p:cNvSpPr/>
              <p:nvPr/>
            </p:nvSpPr>
            <p:spPr>
              <a:xfrm>
                <a:off x="2517" y="1932"/>
                <a:ext cx="542" cy="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Pantheon</a:t>
                </a:r>
                <a:endParaRPr/>
              </a:p>
            </p:txBody>
          </p:sp>
          <p:sp>
            <p:nvSpPr>
              <p:cNvPr id="408" name="Google Shape;408;p47"/>
              <p:cNvSpPr/>
              <p:nvPr/>
            </p:nvSpPr>
            <p:spPr>
              <a:xfrm>
                <a:off x="2472" y="1842"/>
                <a:ext cx="142" cy="1222"/>
              </a:xfrm>
              <a:custGeom>
                <a:rect b="b" l="l" r="r" t="t"/>
                <a:pathLst>
                  <a:path extrusionOk="0" h="1222" w="142">
                    <a:moveTo>
                      <a:pt x="53" y="1222"/>
                    </a:moveTo>
                    <a:cubicBezTo>
                      <a:pt x="88" y="1206"/>
                      <a:pt x="124" y="1191"/>
                      <a:pt x="133" y="1147"/>
                    </a:cubicBezTo>
                    <a:cubicBezTo>
                      <a:pt x="142" y="1103"/>
                      <a:pt x="128" y="996"/>
                      <a:pt x="109" y="955"/>
                    </a:cubicBezTo>
                    <a:cubicBezTo>
                      <a:pt x="90" y="914"/>
                      <a:pt x="36" y="924"/>
                      <a:pt x="18" y="903"/>
                    </a:cubicBezTo>
                    <a:cubicBezTo>
                      <a:pt x="0" y="882"/>
                      <a:pt x="2" y="853"/>
                      <a:pt x="3" y="826"/>
                    </a:cubicBezTo>
                    <a:cubicBezTo>
                      <a:pt x="4" y="799"/>
                      <a:pt x="20" y="877"/>
                      <a:pt x="22" y="739"/>
                    </a:cubicBezTo>
                    <a:cubicBezTo>
                      <a:pt x="24" y="601"/>
                      <a:pt x="18" y="300"/>
                      <a:pt x="13" y="0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47"/>
              <p:cNvSpPr/>
              <p:nvPr/>
            </p:nvSpPr>
            <p:spPr>
              <a:xfrm>
                <a:off x="2426" y="1797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410" name="Google Shape;410;p47"/>
            <p:cNvGrpSpPr/>
            <p:nvPr/>
          </p:nvGrpSpPr>
          <p:grpSpPr>
            <a:xfrm>
              <a:off x="2584" y="2873"/>
              <a:ext cx="1045" cy="226"/>
              <a:chOff x="1791" y="3067"/>
              <a:chExt cx="1361" cy="308"/>
            </a:xfrm>
          </p:grpSpPr>
          <p:sp>
            <p:nvSpPr>
              <p:cNvPr id="411" name="Google Shape;411;p47"/>
              <p:cNvSpPr/>
              <p:nvPr/>
            </p:nvSpPr>
            <p:spPr>
              <a:xfrm>
                <a:off x="1791" y="3132"/>
                <a:ext cx="738" cy="207"/>
              </a:xfrm>
              <a:custGeom>
                <a:rect b="b" l="l" r="r" t="t"/>
                <a:pathLst>
                  <a:path extrusionOk="0" h="207" w="738">
                    <a:moveTo>
                      <a:pt x="0" y="110"/>
                    </a:moveTo>
                    <a:cubicBezTo>
                      <a:pt x="254" y="144"/>
                      <a:pt x="508" y="178"/>
                      <a:pt x="623" y="192"/>
                    </a:cubicBezTo>
                    <a:cubicBezTo>
                      <a:pt x="738" y="206"/>
                      <a:pt x="685" y="207"/>
                      <a:pt x="691" y="197"/>
                    </a:cubicBezTo>
                    <a:cubicBezTo>
                      <a:pt x="697" y="187"/>
                      <a:pt x="655" y="163"/>
                      <a:pt x="657" y="130"/>
                    </a:cubicBezTo>
                    <a:cubicBezTo>
                      <a:pt x="659" y="97"/>
                      <a:pt x="682" y="48"/>
                      <a:pt x="705" y="0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7"/>
              <p:cNvSpPr/>
              <p:nvPr/>
            </p:nvSpPr>
            <p:spPr>
              <a:xfrm>
                <a:off x="2426" y="3067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13" name="Google Shape;413;p47"/>
              <p:cNvSpPr/>
              <p:nvPr/>
            </p:nvSpPr>
            <p:spPr>
              <a:xfrm>
                <a:off x="2608" y="3112"/>
                <a:ext cx="544" cy="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Isola Tiberina</a:t>
                </a:r>
                <a:endParaRPr/>
              </a:p>
            </p:txBody>
          </p:sp>
        </p:grpSp>
        <p:grpSp>
          <p:nvGrpSpPr>
            <p:cNvPr id="414" name="Google Shape;414;p47"/>
            <p:cNvGrpSpPr/>
            <p:nvPr/>
          </p:nvGrpSpPr>
          <p:grpSpPr>
            <a:xfrm>
              <a:off x="2789" y="662"/>
              <a:ext cx="801" cy="1360"/>
              <a:chOff x="1973" y="71"/>
              <a:chExt cx="1043" cy="1862"/>
            </a:xfrm>
          </p:grpSpPr>
          <p:grpSp>
            <p:nvGrpSpPr>
              <p:cNvPr id="415" name="Google Shape;415;p47"/>
              <p:cNvGrpSpPr/>
              <p:nvPr/>
            </p:nvGrpSpPr>
            <p:grpSpPr>
              <a:xfrm>
                <a:off x="2045" y="71"/>
                <a:ext cx="971" cy="1801"/>
                <a:chOff x="2045" y="71"/>
                <a:chExt cx="971" cy="1801"/>
              </a:xfrm>
            </p:grpSpPr>
            <p:sp>
              <p:nvSpPr>
                <p:cNvPr id="416" name="Google Shape;416;p47"/>
                <p:cNvSpPr/>
                <p:nvPr/>
              </p:nvSpPr>
              <p:spPr>
                <a:xfrm>
                  <a:off x="2045" y="255"/>
                  <a:ext cx="608" cy="1617"/>
                </a:xfrm>
                <a:custGeom>
                  <a:rect b="b" l="l" r="r" t="t"/>
                  <a:pathLst>
                    <a:path extrusionOk="0" h="1617" w="608">
                      <a:moveTo>
                        <a:pt x="432" y="0"/>
                      </a:moveTo>
                      <a:cubicBezTo>
                        <a:pt x="460" y="109"/>
                        <a:pt x="488" y="219"/>
                        <a:pt x="514" y="321"/>
                      </a:cubicBezTo>
                      <a:cubicBezTo>
                        <a:pt x="540" y="423"/>
                        <a:pt x="576" y="546"/>
                        <a:pt x="590" y="614"/>
                      </a:cubicBezTo>
                      <a:cubicBezTo>
                        <a:pt x="604" y="682"/>
                        <a:pt x="608" y="668"/>
                        <a:pt x="600" y="729"/>
                      </a:cubicBezTo>
                      <a:cubicBezTo>
                        <a:pt x="592" y="790"/>
                        <a:pt x="560" y="910"/>
                        <a:pt x="542" y="983"/>
                      </a:cubicBezTo>
                      <a:cubicBezTo>
                        <a:pt x="524" y="1056"/>
                        <a:pt x="517" y="1105"/>
                        <a:pt x="490" y="1166"/>
                      </a:cubicBezTo>
                      <a:cubicBezTo>
                        <a:pt x="463" y="1227"/>
                        <a:pt x="399" y="1303"/>
                        <a:pt x="379" y="1348"/>
                      </a:cubicBezTo>
                      <a:cubicBezTo>
                        <a:pt x="359" y="1393"/>
                        <a:pt x="369" y="1411"/>
                        <a:pt x="370" y="1435"/>
                      </a:cubicBezTo>
                      <a:cubicBezTo>
                        <a:pt x="371" y="1459"/>
                        <a:pt x="382" y="1474"/>
                        <a:pt x="384" y="1492"/>
                      </a:cubicBezTo>
                      <a:cubicBezTo>
                        <a:pt x="386" y="1510"/>
                        <a:pt x="398" y="1532"/>
                        <a:pt x="384" y="1545"/>
                      </a:cubicBezTo>
                      <a:cubicBezTo>
                        <a:pt x="370" y="1558"/>
                        <a:pt x="343" y="1562"/>
                        <a:pt x="298" y="1569"/>
                      </a:cubicBezTo>
                      <a:cubicBezTo>
                        <a:pt x="253" y="1576"/>
                        <a:pt x="165" y="1580"/>
                        <a:pt x="115" y="1588"/>
                      </a:cubicBezTo>
                      <a:cubicBezTo>
                        <a:pt x="65" y="1596"/>
                        <a:pt x="32" y="1606"/>
                        <a:pt x="0" y="1617"/>
                      </a:cubicBezTo>
                    </a:path>
                  </a:pathLst>
                </a:custGeom>
                <a:noFill/>
                <a:ln cap="flat" cmpd="sng" w="44450">
                  <a:solidFill>
                    <a:srgbClr val="0000FF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47"/>
                <p:cNvSpPr/>
                <p:nvPr/>
              </p:nvSpPr>
              <p:spPr>
                <a:xfrm>
                  <a:off x="2381" y="119"/>
                  <a:ext cx="136" cy="136"/>
                </a:xfrm>
                <a:prstGeom prst="ellipse">
                  <a:avLst/>
                </a:prstGeom>
                <a:gradFill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18" name="Google Shape;418;p47"/>
                <p:cNvSpPr/>
                <p:nvPr/>
              </p:nvSpPr>
              <p:spPr>
                <a:xfrm>
                  <a:off x="2472" y="71"/>
                  <a:ext cx="544" cy="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13333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900">
                      <a:solidFill>
                        <a:schemeClr val="dk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rPr>
                    <a:t>P.zza del Popolo</a:t>
                  </a:r>
                  <a:endParaRPr/>
                </a:p>
              </p:txBody>
            </p:sp>
          </p:grpSp>
          <p:sp>
            <p:nvSpPr>
              <p:cNvPr id="419" name="Google Shape;419;p47"/>
              <p:cNvSpPr/>
              <p:nvPr/>
            </p:nvSpPr>
            <p:spPr>
              <a:xfrm>
                <a:off x="1973" y="1797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420" name="Google Shape;420;p47"/>
            <p:cNvGrpSpPr/>
            <p:nvPr/>
          </p:nvGrpSpPr>
          <p:grpSpPr>
            <a:xfrm>
              <a:off x="1609" y="1572"/>
              <a:ext cx="1288" cy="546"/>
              <a:chOff x="431" y="1329"/>
              <a:chExt cx="1678" cy="746"/>
            </a:xfrm>
          </p:grpSpPr>
          <p:grpSp>
            <p:nvGrpSpPr>
              <p:cNvPr id="421" name="Google Shape;421;p47"/>
              <p:cNvGrpSpPr/>
              <p:nvPr/>
            </p:nvGrpSpPr>
            <p:grpSpPr>
              <a:xfrm>
                <a:off x="431" y="1329"/>
                <a:ext cx="1602" cy="746"/>
                <a:chOff x="431" y="1329"/>
                <a:chExt cx="1602" cy="746"/>
              </a:xfrm>
            </p:grpSpPr>
            <p:sp>
              <p:nvSpPr>
                <p:cNvPr id="422" name="Google Shape;422;p47"/>
                <p:cNvSpPr/>
                <p:nvPr/>
              </p:nvSpPr>
              <p:spPr>
                <a:xfrm>
                  <a:off x="1450" y="1624"/>
                  <a:ext cx="583" cy="67"/>
                </a:xfrm>
                <a:custGeom>
                  <a:rect b="b" l="l" r="r" t="t"/>
                  <a:pathLst>
                    <a:path extrusionOk="0" h="67" w="583">
                      <a:moveTo>
                        <a:pt x="568" y="67"/>
                      </a:moveTo>
                      <a:cubicBezTo>
                        <a:pt x="575" y="48"/>
                        <a:pt x="583" y="29"/>
                        <a:pt x="568" y="22"/>
                      </a:cubicBezTo>
                      <a:cubicBezTo>
                        <a:pt x="553" y="15"/>
                        <a:pt x="515" y="22"/>
                        <a:pt x="477" y="22"/>
                      </a:cubicBezTo>
                      <a:cubicBezTo>
                        <a:pt x="439" y="22"/>
                        <a:pt x="403" y="25"/>
                        <a:pt x="341" y="22"/>
                      </a:cubicBezTo>
                      <a:cubicBezTo>
                        <a:pt x="279" y="19"/>
                        <a:pt x="162" y="6"/>
                        <a:pt x="105" y="3"/>
                      </a:cubicBezTo>
                      <a:cubicBezTo>
                        <a:pt x="48" y="0"/>
                        <a:pt x="24" y="1"/>
                        <a:pt x="0" y="3"/>
                      </a:cubicBezTo>
                    </a:path>
                  </a:pathLst>
                </a:custGeom>
                <a:noFill/>
                <a:ln cap="flat" cmpd="sng" w="44450">
                  <a:solidFill>
                    <a:srgbClr val="0000FF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3" name="Google Shape;423;p47"/>
                <p:cNvGrpSpPr/>
                <p:nvPr/>
              </p:nvGrpSpPr>
              <p:grpSpPr>
                <a:xfrm>
                  <a:off x="431" y="1329"/>
                  <a:ext cx="1580" cy="746"/>
                  <a:chOff x="431" y="1329"/>
                  <a:chExt cx="1580" cy="746"/>
                </a:xfrm>
              </p:grpSpPr>
              <p:cxnSp>
                <p:nvCxnSpPr>
                  <p:cNvPr id="424" name="Google Shape;424;p47"/>
                  <p:cNvCxnSpPr/>
                  <p:nvPr/>
                </p:nvCxnSpPr>
                <p:spPr>
                  <a:xfrm>
                    <a:off x="431" y="1344"/>
                    <a:ext cx="680" cy="0"/>
                  </a:xfrm>
                  <a:prstGeom prst="straightConnector1">
                    <a:avLst/>
                  </a:prstGeom>
                  <a:noFill/>
                  <a:ln cap="flat" cmpd="sng" w="44450">
                    <a:solidFill>
                      <a:srgbClr val="00CCFF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425" name="Google Shape;425;p47"/>
                  <p:cNvSpPr/>
                  <p:nvPr/>
                </p:nvSpPr>
                <p:spPr>
                  <a:xfrm>
                    <a:off x="1156" y="1329"/>
                    <a:ext cx="855" cy="746"/>
                  </a:xfrm>
                  <a:custGeom>
                    <a:rect b="b" l="l" r="r" t="t"/>
                    <a:pathLst>
                      <a:path extrusionOk="0" h="746" w="855">
                        <a:moveTo>
                          <a:pt x="0" y="15"/>
                        </a:moveTo>
                        <a:cubicBezTo>
                          <a:pt x="54" y="7"/>
                          <a:pt x="109" y="0"/>
                          <a:pt x="136" y="15"/>
                        </a:cubicBezTo>
                        <a:cubicBezTo>
                          <a:pt x="163" y="30"/>
                          <a:pt x="156" y="75"/>
                          <a:pt x="160" y="105"/>
                        </a:cubicBezTo>
                        <a:cubicBezTo>
                          <a:pt x="164" y="135"/>
                          <a:pt x="138" y="153"/>
                          <a:pt x="160" y="196"/>
                        </a:cubicBezTo>
                        <a:cubicBezTo>
                          <a:pt x="182" y="239"/>
                          <a:pt x="268" y="326"/>
                          <a:pt x="294" y="361"/>
                        </a:cubicBezTo>
                        <a:cubicBezTo>
                          <a:pt x="320" y="396"/>
                          <a:pt x="309" y="391"/>
                          <a:pt x="318" y="404"/>
                        </a:cubicBezTo>
                        <a:cubicBezTo>
                          <a:pt x="327" y="417"/>
                          <a:pt x="342" y="418"/>
                          <a:pt x="351" y="437"/>
                        </a:cubicBezTo>
                        <a:cubicBezTo>
                          <a:pt x="360" y="456"/>
                          <a:pt x="360" y="505"/>
                          <a:pt x="375" y="519"/>
                        </a:cubicBezTo>
                        <a:cubicBezTo>
                          <a:pt x="390" y="533"/>
                          <a:pt x="417" y="504"/>
                          <a:pt x="442" y="519"/>
                        </a:cubicBezTo>
                        <a:cubicBezTo>
                          <a:pt x="467" y="534"/>
                          <a:pt x="487" y="583"/>
                          <a:pt x="524" y="610"/>
                        </a:cubicBezTo>
                        <a:cubicBezTo>
                          <a:pt x="561" y="637"/>
                          <a:pt x="631" y="667"/>
                          <a:pt x="663" y="682"/>
                        </a:cubicBezTo>
                        <a:cubicBezTo>
                          <a:pt x="695" y="697"/>
                          <a:pt x="701" y="691"/>
                          <a:pt x="716" y="701"/>
                        </a:cubicBezTo>
                        <a:cubicBezTo>
                          <a:pt x="731" y="711"/>
                          <a:pt x="731" y="734"/>
                          <a:pt x="754" y="740"/>
                        </a:cubicBezTo>
                        <a:cubicBezTo>
                          <a:pt x="777" y="746"/>
                          <a:pt x="816" y="743"/>
                          <a:pt x="855" y="740"/>
                        </a:cubicBezTo>
                      </a:path>
                    </a:pathLst>
                  </a:custGeom>
                  <a:noFill/>
                  <a:ln cap="flat" cmpd="sng" w="44450">
                    <a:solidFill>
                      <a:srgbClr val="0000FF"/>
                    </a:solidFill>
                    <a:prstDash val="dot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26" name="Google Shape;426;p47"/>
              <p:cNvSpPr/>
              <p:nvPr/>
            </p:nvSpPr>
            <p:spPr>
              <a:xfrm>
                <a:off x="1973" y="1797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27" name="Google Shape;427;p47"/>
            <p:cNvSpPr/>
            <p:nvPr/>
          </p:nvSpPr>
          <p:spPr>
            <a:xfrm>
              <a:off x="2328" y="2074"/>
              <a:ext cx="526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P.zza </a:t>
              </a:r>
              <a:br>
                <a:rPr lang="it-IT" sz="9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it-IT" sz="9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Navona</a:t>
              </a:r>
              <a:endParaRPr/>
            </a:p>
          </p:txBody>
        </p:sp>
        <p:sp>
          <p:nvSpPr>
            <p:cNvPr id="428" name="Google Shape;428;p47"/>
            <p:cNvSpPr/>
            <p:nvPr/>
          </p:nvSpPr>
          <p:spPr>
            <a:xfrm>
              <a:off x="2705" y="2745"/>
              <a:ext cx="96" cy="85"/>
            </a:xfrm>
            <a:custGeom>
              <a:rect b="b" l="l" r="r" t="t"/>
              <a:pathLst>
                <a:path extrusionOk="0" h="66" w="74">
                  <a:moveTo>
                    <a:pt x="30" y="0"/>
                  </a:moveTo>
                  <a:lnTo>
                    <a:pt x="74" y="38"/>
                  </a:lnTo>
                  <a:lnTo>
                    <a:pt x="44" y="66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47"/>
            <p:cNvGrpSpPr/>
            <p:nvPr/>
          </p:nvGrpSpPr>
          <p:grpSpPr>
            <a:xfrm>
              <a:off x="3560" y="1573"/>
              <a:ext cx="629" cy="453"/>
              <a:chOff x="2562" y="1182"/>
              <a:chExt cx="819" cy="620"/>
            </a:xfrm>
          </p:grpSpPr>
          <p:sp>
            <p:nvSpPr>
              <p:cNvPr id="430" name="Google Shape;430;p47"/>
              <p:cNvSpPr/>
              <p:nvPr/>
            </p:nvSpPr>
            <p:spPr>
              <a:xfrm>
                <a:off x="2562" y="1434"/>
                <a:ext cx="552" cy="368"/>
              </a:xfrm>
              <a:custGeom>
                <a:rect b="b" l="l" r="r" t="t"/>
                <a:pathLst>
                  <a:path extrusionOk="0" h="368" w="552">
                    <a:moveTo>
                      <a:pt x="0" y="368"/>
                    </a:moveTo>
                    <a:cubicBezTo>
                      <a:pt x="9" y="326"/>
                      <a:pt x="19" y="284"/>
                      <a:pt x="43" y="264"/>
                    </a:cubicBezTo>
                    <a:cubicBezTo>
                      <a:pt x="67" y="244"/>
                      <a:pt x="122" y="266"/>
                      <a:pt x="144" y="249"/>
                    </a:cubicBezTo>
                    <a:cubicBezTo>
                      <a:pt x="166" y="232"/>
                      <a:pt x="163" y="183"/>
                      <a:pt x="173" y="163"/>
                    </a:cubicBezTo>
                    <a:cubicBezTo>
                      <a:pt x="183" y="143"/>
                      <a:pt x="173" y="139"/>
                      <a:pt x="202" y="129"/>
                    </a:cubicBezTo>
                    <a:cubicBezTo>
                      <a:pt x="231" y="119"/>
                      <a:pt x="325" y="116"/>
                      <a:pt x="350" y="105"/>
                    </a:cubicBezTo>
                    <a:cubicBezTo>
                      <a:pt x="375" y="94"/>
                      <a:pt x="316" y="79"/>
                      <a:pt x="350" y="62"/>
                    </a:cubicBezTo>
                    <a:cubicBezTo>
                      <a:pt x="384" y="45"/>
                      <a:pt x="468" y="22"/>
                      <a:pt x="552" y="0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47"/>
              <p:cNvSpPr/>
              <p:nvPr/>
            </p:nvSpPr>
            <p:spPr>
              <a:xfrm>
                <a:off x="2880" y="1298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32" name="Google Shape;432;p47"/>
              <p:cNvSpPr/>
              <p:nvPr/>
            </p:nvSpPr>
            <p:spPr>
              <a:xfrm>
                <a:off x="2701" y="1182"/>
                <a:ext cx="680" cy="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S.Silvestro</a:t>
                </a:r>
                <a:endParaRPr/>
              </a:p>
            </p:txBody>
          </p:sp>
        </p:grpSp>
        <p:grpSp>
          <p:nvGrpSpPr>
            <p:cNvPr id="433" name="Google Shape;433;p47"/>
            <p:cNvGrpSpPr/>
            <p:nvPr/>
          </p:nvGrpSpPr>
          <p:grpSpPr>
            <a:xfrm>
              <a:off x="3489" y="1570"/>
              <a:ext cx="1568" cy="591"/>
              <a:chOff x="2426" y="1162"/>
              <a:chExt cx="2042" cy="809"/>
            </a:xfrm>
          </p:grpSpPr>
          <p:sp>
            <p:nvSpPr>
              <p:cNvPr id="434" name="Google Shape;434;p47"/>
              <p:cNvSpPr/>
              <p:nvPr/>
            </p:nvSpPr>
            <p:spPr>
              <a:xfrm>
                <a:off x="3786" y="1255"/>
                <a:ext cx="682" cy="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P.zza Barberini</a:t>
                </a:r>
                <a:endParaRPr/>
              </a:p>
            </p:txBody>
          </p:sp>
          <p:grpSp>
            <p:nvGrpSpPr>
              <p:cNvPr id="435" name="Google Shape;435;p47"/>
              <p:cNvGrpSpPr/>
              <p:nvPr/>
            </p:nvGrpSpPr>
            <p:grpSpPr>
              <a:xfrm>
                <a:off x="2426" y="1162"/>
                <a:ext cx="1455" cy="809"/>
                <a:chOff x="2426" y="1162"/>
                <a:chExt cx="1455" cy="809"/>
              </a:xfrm>
            </p:grpSpPr>
            <p:sp>
              <p:nvSpPr>
                <p:cNvPr id="436" name="Google Shape;436;p47"/>
                <p:cNvSpPr/>
                <p:nvPr/>
              </p:nvSpPr>
              <p:spPr>
                <a:xfrm>
                  <a:off x="2540" y="1244"/>
                  <a:ext cx="1177" cy="570"/>
                </a:xfrm>
                <a:custGeom>
                  <a:rect b="b" l="l" r="r" t="t"/>
                  <a:pathLst>
                    <a:path extrusionOk="0" h="570" w="1177">
                      <a:moveTo>
                        <a:pt x="0" y="570"/>
                      </a:moveTo>
                      <a:cubicBezTo>
                        <a:pt x="29" y="557"/>
                        <a:pt x="58" y="545"/>
                        <a:pt x="82" y="532"/>
                      </a:cubicBezTo>
                      <a:cubicBezTo>
                        <a:pt x="106" y="519"/>
                        <a:pt x="112" y="499"/>
                        <a:pt x="146" y="492"/>
                      </a:cubicBezTo>
                      <a:cubicBezTo>
                        <a:pt x="180" y="485"/>
                        <a:pt x="236" y="497"/>
                        <a:pt x="286" y="488"/>
                      </a:cubicBezTo>
                      <a:cubicBezTo>
                        <a:pt x="336" y="479"/>
                        <a:pt x="398" y="456"/>
                        <a:pt x="446" y="440"/>
                      </a:cubicBezTo>
                      <a:cubicBezTo>
                        <a:pt x="494" y="424"/>
                        <a:pt x="532" y="409"/>
                        <a:pt x="574" y="392"/>
                      </a:cubicBezTo>
                      <a:cubicBezTo>
                        <a:pt x="616" y="375"/>
                        <a:pt x="663" y="357"/>
                        <a:pt x="698" y="336"/>
                      </a:cubicBezTo>
                      <a:cubicBezTo>
                        <a:pt x="733" y="315"/>
                        <a:pt x="755" y="291"/>
                        <a:pt x="782" y="268"/>
                      </a:cubicBezTo>
                      <a:cubicBezTo>
                        <a:pt x="809" y="245"/>
                        <a:pt x="835" y="220"/>
                        <a:pt x="858" y="200"/>
                      </a:cubicBezTo>
                      <a:cubicBezTo>
                        <a:pt x="881" y="180"/>
                        <a:pt x="903" y="165"/>
                        <a:pt x="918" y="148"/>
                      </a:cubicBezTo>
                      <a:cubicBezTo>
                        <a:pt x="933" y="131"/>
                        <a:pt x="918" y="114"/>
                        <a:pt x="946" y="100"/>
                      </a:cubicBezTo>
                      <a:cubicBezTo>
                        <a:pt x="974" y="86"/>
                        <a:pt x="1050" y="75"/>
                        <a:pt x="1086" y="64"/>
                      </a:cubicBezTo>
                      <a:cubicBezTo>
                        <a:pt x="1122" y="53"/>
                        <a:pt x="1147" y="47"/>
                        <a:pt x="1162" y="36"/>
                      </a:cubicBezTo>
                      <a:cubicBezTo>
                        <a:pt x="1177" y="25"/>
                        <a:pt x="1175" y="12"/>
                        <a:pt x="1174" y="0"/>
                      </a:cubicBezTo>
                    </a:path>
                  </a:pathLst>
                </a:custGeom>
                <a:noFill/>
                <a:ln cap="flat" cmpd="sng" w="44450">
                  <a:solidFill>
                    <a:srgbClr val="0000FF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37" name="Google Shape;437;p47"/>
                <p:cNvGrpSpPr/>
                <p:nvPr/>
              </p:nvGrpSpPr>
              <p:grpSpPr>
                <a:xfrm>
                  <a:off x="2426" y="1162"/>
                  <a:ext cx="1455" cy="809"/>
                  <a:chOff x="2426" y="1162"/>
                  <a:chExt cx="1455" cy="809"/>
                </a:xfrm>
              </p:grpSpPr>
              <p:sp>
                <p:nvSpPr>
                  <p:cNvPr id="438" name="Google Shape;438;p47"/>
                  <p:cNvSpPr/>
                  <p:nvPr/>
                </p:nvSpPr>
                <p:spPr>
                  <a:xfrm>
                    <a:off x="3198" y="1706"/>
                    <a:ext cx="683" cy="2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33333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9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rPr>
                      <a:t>Fontana di Trevi</a:t>
                    </a:r>
                    <a:endParaRPr/>
                  </a:p>
                </p:txBody>
              </p:sp>
              <p:sp>
                <p:nvSpPr>
                  <p:cNvPr id="439" name="Google Shape;439;p47"/>
                  <p:cNvSpPr/>
                  <p:nvPr/>
                </p:nvSpPr>
                <p:spPr>
                  <a:xfrm>
                    <a:off x="2426" y="1797"/>
                    <a:ext cx="136" cy="1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6600"/>
                      </a:gs>
                      <a:gs pos="100000">
                        <a:srgbClr val="762F00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440" name="Google Shape;440;p47"/>
                  <p:cNvSpPr/>
                  <p:nvPr/>
                </p:nvSpPr>
                <p:spPr>
                  <a:xfrm>
                    <a:off x="3651" y="1162"/>
                    <a:ext cx="136" cy="1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6600"/>
                      </a:gs>
                      <a:gs pos="100000">
                        <a:srgbClr val="762F00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441" name="Google Shape;441;p47"/>
                  <p:cNvSpPr/>
                  <p:nvPr/>
                </p:nvSpPr>
                <p:spPr>
                  <a:xfrm>
                    <a:off x="3107" y="1570"/>
                    <a:ext cx="136" cy="1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6600"/>
                      </a:gs>
                      <a:gs pos="100000">
                        <a:srgbClr val="762F00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</p:grpSp>
        </p:grpSp>
        <p:grpSp>
          <p:nvGrpSpPr>
            <p:cNvPr id="442" name="Google Shape;442;p47"/>
            <p:cNvGrpSpPr/>
            <p:nvPr/>
          </p:nvGrpSpPr>
          <p:grpSpPr>
            <a:xfrm>
              <a:off x="3356" y="2925"/>
              <a:ext cx="1565" cy="354"/>
              <a:chOff x="2024" y="2432"/>
              <a:chExt cx="2036" cy="483"/>
            </a:xfrm>
          </p:grpSpPr>
          <p:sp>
            <p:nvSpPr>
              <p:cNvPr id="443" name="Google Shape;443;p47"/>
              <p:cNvSpPr/>
              <p:nvPr/>
            </p:nvSpPr>
            <p:spPr>
              <a:xfrm>
                <a:off x="2264" y="2609"/>
                <a:ext cx="324" cy="239"/>
              </a:xfrm>
              <a:custGeom>
                <a:rect b="b" l="l" r="r" t="t"/>
                <a:pathLst>
                  <a:path extrusionOk="0" h="239" w="324">
                    <a:moveTo>
                      <a:pt x="304" y="192"/>
                    </a:moveTo>
                    <a:cubicBezTo>
                      <a:pt x="314" y="211"/>
                      <a:pt x="324" y="231"/>
                      <a:pt x="320" y="235"/>
                    </a:cubicBezTo>
                    <a:cubicBezTo>
                      <a:pt x="316" y="239"/>
                      <a:pt x="318" y="237"/>
                      <a:pt x="278" y="215"/>
                    </a:cubicBezTo>
                    <a:cubicBezTo>
                      <a:pt x="238" y="193"/>
                      <a:pt x="109" y="132"/>
                      <a:pt x="78" y="103"/>
                    </a:cubicBezTo>
                    <a:cubicBezTo>
                      <a:pt x="47" y="74"/>
                      <a:pt x="96" y="59"/>
                      <a:pt x="92" y="43"/>
                    </a:cubicBezTo>
                    <a:cubicBezTo>
                      <a:pt x="88" y="27"/>
                      <a:pt x="71" y="14"/>
                      <a:pt x="56" y="7"/>
                    </a:cubicBezTo>
                    <a:cubicBezTo>
                      <a:pt x="41" y="0"/>
                      <a:pt x="11" y="2"/>
                      <a:pt x="0" y="3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4" name="Google Shape;444;p47"/>
              <p:cNvGrpSpPr/>
              <p:nvPr/>
            </p:nvGrpSpPr>
            <p:grpSpPr>
              <a:xfrm>
                <a:off x="2024" y="2432"/>
                <a:ext cx="2036" cy="483"/>
                <a:chOff x="2024" y="2432"/>
                <a:chExt cx="2036" cy="483"/>
              </a:xfrm>
            </p:grpSpPr>
            <p:grpSp>
              <p:nvGrpSpPr>
                <p:cNvPr id="445" name="Google Shape;445;p47"/>
                <p:cNvGrpSpPr/>
                <p:nvPr/>
              </p:nvGrpSpPr>
              <p:grpSpPr>
                <a:xfrm>
                  <a:off x="2574" y="2432"/>
                  <a:ext cx="1486" cy="479"/>
                  <a:chOff x="2574" y="2432"/>
                  <a:chExt cx="1486" cy="479"/>
                </a:xfrm>
              </p:grpSpPr>
              <p:sp>
                <p:nvSpPr>
                  <p:cNvPr id="446" name="Google Shape;446;p47"/>
                  <p:cNvSpPr/>
                  <p:nvPr/>
                </p:nvSpPr>
                <p:spPr>
                  <a:xfrm>
                    <a:off x="3198" y="2432"/>
                    <a:ext cx="136" cy="1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99FF"/>
                      </a:gs>
                      <a:gs pos="100000">
                        <a:srgbClr val="004776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447" name="Google Shape;447;p47"/>
                  <p:cNvSpPr/>
                  <p:nvPr/>
                </p:nvSpPr>
                <p:spPr>
                  <a:xfrm>
                    <a:off x="3379" y="2478"/>
                    <a:ext cx="681" cy="2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33333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9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rPr>
                      <a:t>Fori Imperiali</a:t>
                    </a:r>
                    <a:endParaRPr/>
                  </a:p>
                </p:txBody>
              </p:sp>
              <p:sp>
                <p:nvSpPr>
                  <p:cNvPr id="448" name="Google Shape;448;p47"/>
                  <p:cNvSpPr/>
                  <p:nvPr/>
                </p:nvSpPr>
                <p:spPr>
                  <a:xfrm>
                    <a:off x="2574" y="2568"/>
                    <a:ext cx="669" cy="343"/>
                  </a:xfrm>
                  <a:custGeom>
                    <a:rect b="b" l="l" r="r" t="t"/>
                    <a:pathLst>
                      <a:path extrusionOk="0" h="343" w="669">
                        <a:moveTo>
                          <a:pt x="669" y="0"/>
                        </a:moveTo>
                        <a:cubicBezTo>
                          <a:pt x="647" y="12"/>
                          <a:pt x="626" y="24"/>
                          <a:pt x="618" y="39"/>
                        </a:cubicBezTo>
                        <a:cubicBezTo>
                          <a:pt x="610" y="54"/>
                          <a:pt x="616" y="72"/>
                          <a:pt x="618" y="90"/>
                        </a:cubicBezTo>
                        <a:cubicBezTo>
                          <a:pt x="620" y="108"/>
                          <a:pt x="633" y="134"/>
                          <a:pt x="630" y="147"/>
                        </a:cubicBezTo>
                        <a:cubicBezTo>
                          <a:pt x="627" y="160"/>
                          <a:pt x="613" y="168"/>
                          <a:pt x="600" y="168"/>
                        </a:cubicBezTo>
                        <a:cubicBezTo>
                          <a:pt x="587" y="168"/>
                          <a:pt x="569" y="148"/>
                          <a:pt x="552" y="147"/>
                        </a:cubicBezTo>
                        <a:cubicBezTo>
                          <a:pt x="535" y="146"/>
                          <a:pt x="516" y="160"/>
                          <a:pt x="498" y="162"/>
                        </a:cubicBezTo>
                        <a:cubicBezTo>
                          <a:pt x="480" y="164"/>
                          <a:pt x="461" y="170"/>
                          <a:pt x="441" y="162"/>
                        </a:cubicBezTo>
                        <a:cubicBezTo>
                          <a:pt x="421" y="154"/>
                          <a:pt x="394" y="118"/>
                          <a:pt x="378" y="114"/>
                        </a:cubicBezTo>
                        <a:cubicBezTo>
                          <a:pt x="362" y="110"/>
                          <a:pt x="381" y="105"/>
                          <a:pt x="342" y="138"/>
                        </a:cubicBezTo>
                        <a:cubicBezTo>
                          <a:pt x="303" y="171"/>
                          <a:pt x="184" y="287"/>
                          <a:pt x="144" y="315"/>
                        </a:cubicBezTo>
                        <a:cubicBezTo>
                          <a:pt x="104" y="343"/>
                          <a:pt x="114" y="322"/>
                          <a:pt x="99" y="306"/>
                        </a:cubicBezTo>
                        <a:cubicBezTo>
                          <a:pt x="84" y="290"/>
                          <a:pt x="68" y="232"/>
                          <a:pt x="51" y="219"/>
                        </a:cubicBezTo>
                        <a:cubicBezTo>
                          <a:pt x="34" y="206"/>
                          <a:pt x="10" y="227"/>
                          <a:pt x="0" y="228"/>
                        </a:cubicBezTo>
                      </a:path>
                    </a:pathLst>
                  </a:custGeom>
                  <a:noFill/>
                  <a:ln cap="flat" cmpd="sng" w="44450">
                    <a:solidFill>
                      <a:srgbClr val="0000FF"/>
                    </a:solidFill>
                    <a:prstDash val="dot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9" name="Google Shape;449;p47"/>
                <p:cNvSpPr/>
                <p:nvPr/>
              </p:nvSpPr>
              <p:spPr>
                <a:xfrm>
                  <a:off x="2200" y="2523"/>
                  <a:ext cx="136" cy="136"/>
                </a:xfrm>
                <a:prstGeom prst="ellipse">
                  <a:avLst/>
                </a:prstGeom>
                <a:gradFill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50" name="Google Shape;450;p47"/>
                <p:cNvSpPr/>
                <p:nvPr/>
              </p:nvSpPr>
              <p:spPr>
                <a:xfrm>
                  <a:off x="2024" y="2655"/>
                  <a:ext cx="374" cy="2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3333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900">
                      <a:solidFill>
                        <a:schemeClr val="dk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rPr>
                    <a:t>P.zza </a:t>
                  </a:r>
                  <a:br>
                    <a:rPr lang="it-IT" sz="900">
                      <a:solidFill>
                        <a:schemeClr val="dk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rPr>
                  </a:br>
                  <a:r>
                    <a:rPr lang="it-IT" sz="900">
                      <a:solidFill>
                        <a:schemeClr val="dk1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rPr>
                    <a:t>Cairoli</a:t>
                  </a:r>
                  <a:endParaRPr/>
                </a:p>
              </p:txBody>
            </p:sp>
          </p:grpSp>
        </p:grpSp>
        <p:grpSp>
          <p:nvGrpSpPr>
            <p:cNvPr id="451" name="Google Shape;451;p47"/>
            <p:cNvGrpSpPr/>
            <p:nvPr/>
          </p:nvGrpSpPr>
          <p:grpSpPr>
            <a:xfrm>
              <a:off x="2158" y="1334"/>
              <a:ext cx="821" cy="1155"/>
              <a:chOff x="1130" y="981"/>
              <a:chExt cx="1064" cy="1599"/>
            </a:xfrm>
          </p:grpSpPr>
          <p:sp>
            <p:nvSpPr>
              <p:cNvPr id="452" name="Google Shape;452;p47"/>
              <p:cNvSpPr/>
              <p:nvPr/>
            </p:nvSpPr>
            <p:spPr>
              <a:xfrm>
                <a:off x="2054" y="2526"/>
                <a:ext cx="140" cy="54"/>
              </a:xfrm>
              <a:custGeom>
                <a:rect b="b" l="l" r="r" t="t"/>
                <a:pathLst>
                  <a:path extrusionOk="0" h="54" w="140">
                    <a:moveTo>
                      <a:pt x="140" y="54"/>
                    </a:moveTo>
                    <a:cubicBezTo>
                      <a:pt x="81" y="30"/>
                      <a:pt x="23" y="7"/>
                      <a:pt x="0" y="0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7"/>
              <p:cNvSpPr/>
              <p:nvPr/>
            </p:nvSpPr>
            <p:spPr>
              <a:xfrm>
                <a:off x="1130" y="1508"/>
                <a:ext cx="758" cy="833"/>
              </a:xfrm>
              <a:custGeom>
                <a:rect b="b" l="l" r="r" t="t"/>
                <a:pathLst>
                  <a:path extrusionOk="0" h="833" w="758">
                    <a:moveTo>
                      <a:pt x="752" y="833"/>
                    </a:moveTo>
                    <a:cubicBezTo>
                      <a:pt x="755" y="822"/>
                      <a:pt x="758" y="811"/>
                      <a:pt x="724" y="776"/>
                    </a:cubicBezTo>
                    <a:cubicBezTo>
                      <a:pt x="690" y="741"/>
                      <a:pt x="599" y="654"/>
                      <a:pt x="548" y="622"/>
                    </a:cubicBezTo>
                    <a:cubicBezTo>
                      <a:pt x="497" y="590"/>
                      <a:pt x="455" y="590"/>
                      <a:pt x="416" y="582"/>
                    </a:cubicBezTo>
                    <a:cubicBezTo>
                      <a:pt x="377" y="574"/>
                      <a:pt x="339" y="570"/>
                      <a:pt x="312" y="576"/>
                    </a:cubicBezTo>
                    <a:cubicBezTo>
                      <a:pt x="285" y="582"/>
                      <a:pt x="275" y="623"/>
                      <a:pt x="256" y="620"/>
                    </a:cubicBezTo>
                    <a:cubicBezTo>
                      <a:pt x="237" y="617"/>
                      <a:pt x="236" y="613"/>
                      <a:pt x="198" y="558"/>
                    </a:cubicBezTo>
                    <a:cubicBezTo>
                      <a:pt x="160" y="503"/>
                      <a:pt x="56" y="353"/>
                      <a:pt x="28" y="292"/>
                    </a:cubicBezTo>
                    <a:cubicBezTo>
                      <a:pt x="0" y="231"/>
                      <a:pt x="15" y="234"/>
                      <a:pt x="32" y="190"/>
                    </a:cubicBezTo>
                    <a:cubicBezTo>
                      <a:pt x="49" y="146"/>
                      <a:pt x="105" y="60"/>
                      <a:pt x="128" y="30"/>
                    </a:cubicBezTo>
                    <a:cubicBezTo>
                      <a:pt x="151" y="0"/>
                      <a:pt x="161" y="4"/>
                      <a:pt x="172" y="8"/>
                    </a:cubicBezTo>
                  </a:path>
                </a:pathLst>
              </a:custGeom>
              <a:noFill/>
              <a:ln cap="flat" cmpd="sng" w="44450">
                <a:solidFill>
                  <a:srgbClr val="0000F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7"/>
              <p:cNvSpPr/>
              <p:nvPr/>
            </p:nvSpPr>
            <p:spPr>
              <a:xfrm>
                <a:off x="1228" y="1169"/>
                <a:ext cx="136" cy="136"/>
              </a:xfrm>
              <a:prstGeom prst="ellipse">
                <a:avLst/>
              </a:prstGeom>
              <a:gradFill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55" name="Google Shape;455;p47"/>
              <p:cNvSpPr/>
              <p:nvPr/>
            </p:nvSpPr>
            <p:spPr>
              <a:xfrm>
                <a:off x="1139" y="981"/>
                <a:ext cx="516" cy="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Castel </a:t>
                </a:r>
                <a:b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</a:br>
                <a:r>
                  <a:rPr lang="it-IT"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S. Angelo</a:t>
                </a:r>
                <a:endParaRPr/>
              </a:p>
            </p:txBody>
          </p:sp>
        </p:grpSp>
        <p:grpSp>
          <p:nvGrpSpPr>
            <p:cNvPr id="456" name="Google Shape;456;p47"/>
            <p:cNvGrpSpPr/>
            <p:nvPr/>
          </p:nvGrpSpPr>
          <p:grpSpPr>
            <a:xfrm>
              <a:off x="1247" y="775"/>
              <a:ext cx="876" cy="959"/>
              <a:chOff x="-23" y="210"/>
              <a:chExt cx="1136" cy="1307"/>
            </a:xfrm>
          </p:grpSpPr>
          <p:sp>
            <p:nvSpPr>
              <p:cNvPr id="457" name="Google Shape;457;p47"/>
              <p:cNvSpPr/>
              <p:nvPr/>
            </p:nvSpPr>
            <p:spPr>
              <a:xfrm>
                <a:off x="339" y="255"/>
                <a:ext cx="135" cy="134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100000">
                    <a:srgbClr val="B34700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grpSp>
            <p:nvGrpSpPr>
              <p:cNvPr id="458" name="Google Shape;458;p47"/>
              <p:cNvGrpSpPr/>
              <p:nvPr/>
            </p:nvGrpSpPr>
            <p:grpSpPr>
              <a:xfrm>
                <a:off x="-23" y="210"/>
                <a:ext cx="1136" cy="1307"/>
                <a:chOff x="-23" y="210"/>
                <a:chExt cx="1136" cy="1307"/>
              </a:xfrm>
            </p:grpSpPr>
            <p:sp>
              <p:nvSpPr>
                <p:cNvPr id="459" name="Google Shape;459;p47"/>
                <p:cNvSpPr/>
                <p:nvPr/>
              </p:nvSpPr>
              <p:spPr>
                <a:xfrm>
                  <a:off x="-23" y="483"/>
                  <a:ext cx="135" cy="134"/>
                </a:xfrm>
                <a:prstGeom prst="ellipse">
                  <a:avLst/>
                </a:prstGeom>
                <a:gradFill>
                  <a:gsLst>
                    <a:gs pos="0">
                      <a:srgbClr val="FF6600"/>
                    </a:gs>
                    <a:gs pos="100000">
                      <a:srgbClr val="B34700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33333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Arial Black"/>
                    <a:ea typeface="Arial Black"/>
                    <a:cs typeface="Arial Black"/>
                    <a:sym typeface="Arial Black"/>
                  </a:endParaRPr>
                </a:p>
              </p:txBody>
            </p:sp>
            <p:grpSp>
              <p:nvGrpSpPr>
                <p:cNvPr id="460" name="Google Shape;460;p47"/>
                <p:cNvGrpSpPr/>
                <p:nvPr/>
              </p:nvGrpSpPr>
              <p:grpSpPr>
                <a:xfrm>
                  <a:off x="-23" y="210"/>
                  <a:ext cx="1136" cy="1307"/>
                  <a:chOff x="-23" y="210"/>
                  <a:chExt cx="1136" cy="1307"/>
                </a:xfrm>
              </p:grpSpPr>
              <p:grpSp>
                <p:nvGrpSpPr>
                  <p:cNvPr id="461" name="Google Shape;461;p47"/>
                  <p:cNvGrpSpPr/>
                  <p:nvPr/>
                </p:nvGrpSpPr>
                <p:grpSpPr>
                  <a:xfrm>
                    <a:off x="-23" y="210"/>
                    <a:ext cx="1136" cy="1307"/>
                    <a:chOff x="-23" y="210"/>
                    <a:chExt cx="1136" cy="1307"/>
                  </a:xfrm>
                </p:grpSpPr>
                <p:grpSp>
                  <p:nvGrpSpPr>
                    <p:cNvPr id="462" name="Google Shape;462;p47"/>
                    <p:cNvGrpSpPr/>
                    <p:nvPr/>
                  </p:nvGrpSpPr>
                  <p:grpSpPr>
                    <a:xfrm>
                      <a:off x="-23" y="413"/>
                      <a:ext cx="431" cy="1104"/>
                      <a:chOff x="-23" y="413"/>
                      <a:chExt cx="431" cy="1104"/>
                    </a:xfrm>
                  </p:grpSpPr>
                  <p:sp>
                    <p:nvSpPr>
                      <p:cNvPr id="463" name="Google Shape;463;p47"/>
                      <p:cNvSpPr/>
                      <p:nvPr/>
                    </p:nvSpPr>
                    <p:spPr>
                      <a:xfrm>
                        <a:off x="157" y="413"/>
                        <a:ext cx="251" cy="360"/>
                      </a:xfrm>
                      <a:custGeom>
                        <a:rect b="b" l="l" r="r" t="t"/>
                        <a:pathLst>
                          <a:path extrusionOk="0" h="360" w="251">
                            <a:moveTo>
                              <a:pt x="1" y="159"/>
                            </a:moveTo>
                            <a:cubicBezTo>
                              <a:pt x="0" y="216"/>
                              <a:pt x="0" y="274"/>
                              <a:pt x="21" y="302"/>
                            </a:cubicBezTo>
                            <a:cubicBezTo>
                              <a:pt x="42" y="330"/>
                              <a:pt x="95" y="320"/>
                              <a:pt x="126" y="326"/>
                            </a:cubicBezTo>
                            <a:cubicBezTo>
                              <a:pt x="157" y="332"/>
                              <a:pt x="190" y="360"/>
                              <a:pt x="208" y="341"/>
                            </a:cubicBezTo>
                            <a:cubicBezTo>
                              <a:pt x="226" y="322"/>
                              <a:pt x="230" y="268"/>
                              <a:pt x="237" y="211"/>
                            </a:cubicBezTo>
                            <a:cubicBezTo>
                              <a:pt x="244" y="154"/>
                              <a:pt x="247" y="77"/>
                              <a:pt x="251" y="0"/>
                            </a:cubicBezTo>
                          </a:path>
                        </a:pathLst>
                      </a:custGeom>
                      <a:noFill/>
                      <a:ln cap="flat" cmpd="sng" w="44450">
                        <a:solidFill>
                          <a:srgbClr val="00CCFF"/>
                        </a:solidFill>
                        <a:prstDash val="dot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464" name="Google Shape;464;p47"/>
                      <p:cNvGrpSpPr/>
                      <p:nvPr/>
                    </p:nvGrpSpPr>
                    <p:grpSpPr>
                      <a:xfrm>
                        <a:off x="-23" y="799"/>
                        <a:ext cx="405" cy="718"/>
                        <a:chOff x="-23" y="799"/>
                        <a:chExt cx="405" cy="718"/>
                      </a:xfrm>
                    </p:grpSpPr>
                    <p:sp>
                      <p:nvSpPr>
                        <p:cNvPr id="465" name="Google Shape;465;p47"/>
                        <p:cNvSpPr/>
                        <p:nvPr/>
                      </p:nvSpPr>
                      <p:spPr>
                        <a:xfrm>
                          <a:off x="-23" y="1254"/>
                          <a:ext cx="405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0" lIns="0" spcFirstLastPara="1" rIns="0" wrap="square" tIns="0">
                          <a:noAutofit/>
                        </a:bodyPr>
                        <a:lstStyle/>
                        <a:p>
                          <a:pPr indent="0" lvl="0" marL="0" marR="0" rtl="0" algn="r">
                            <a:lnSpc>
                              <a:spcPct val="133333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it-IT" sz="900">
                              <a:solidFill>
                                <a:schemeClr val="dk1"/>
                              </a:solidFill>
                              <a:latin typeface="Arial Black"/>
                              <a:ea typeface="Arial Black"/>
                              <a:cs typeface="Arial Black"/>
                              <a:sym typeface="Arial Black"/>
                            </a:rPr>
                            <a:t>San Pietro</a:t>
                          </a:r>
                          <a:endParaRPr/>
                        </a:p>
                      </p:txBody>
                    </p:sp>
                    <p:sp>
                      <p:nvSpPr>
                        <p:cNvPr id="466" name="Google Shape;466;p47"/>
                        <p:cNvSpPr/>
                        <p:nvPr/>
                      </p:nvSpPr>
                      <p:spPr>
                        <a:xfrm>
                          <a:off x="340" y="799"/>
                          <a:ext cx="35" cy="436"/>
                        </a:xfrm>
                        <a:custGeom>
                          <a:rect b="b" l="l" r="r" t="t"/>
                          <a:pathLst>
                            <a:path extrusionOk="0" h="436" w="35">
                              <a:moveTo>
                                <a:pt x="35" y="0"/>
                              </a:moveTo>
                              <a:cubicBezTo>
                                <a:pt x="20" y="181"/>
                                <a:pt x="6" y="363"/>
                                <a:pt x="0" y="436"/>
                              </a:cubicBezTo>
                            </a:path>
                          </a:pathLst>
                        </a:custGeom>
                        <a:noFill/>
                        <a:ln cap="flat" cmpd="sng" w="44450">
                          <a:solidFill>
                            <a:srgbClr val="0000FF"/>
                          </a:solidFill>
                          <a:prstDash val="dot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t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67" name="Google Shape;467;p47"/>
                    <p:cNvSpPr/>
                    <p:nvPr/>
                  </p:nvSpPr>
                  <p:spPr>
                    <a:xfrm>
                      <a:off x="524" y="210"/>
                      <a:ext cx="589" cy="1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Ottaviano</a:t>
                      </a:r>
                      <a:endParaRPr/>
                    </a:p>
                  </p:txBody>
                </p:sp>
              </p:grpSp>
              <p:sp>
                <p:nvSpPr>
                  <p:cNvPr id="468" name="Google Shape;468;p47"/>
                  <p:cNvSpPr/>
                  <p:nvPr/>
                </p:nvSpPr>
                <p:spPr>
                  <a:xfrm>
                    <a:off x="9" y="293"/>
                    <a:ext cx="593" cy="2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33333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900">
                        <a:solidFill>
                          <a:schemeClr val="dk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rPr>
                      <a:t>Musei Vaticani</a:t>
                    </a:r>
                    <a:endParaRPr/>
                  </a:p>
                </p:txBody>
              </p:sp>
            </p:grpSp>
          </p:grpSp>
        </p:grpSp>
        <p:sp>
          <p:nvSpPr>
            <p:cNvPr id="469" name="Google Shape;469;p47"/>
            <p:cNvSpPr/>
            <p:nvPr/>
          </p:nvSpPr>
          <p:spPr>
            <a:xfrm>
              <a:off x="3117" y="545"/>
              <a:ext cx="822" cy="935"/>
            </a:xfrm>
            <a:custGeom>
              <a:rect b="b" l="l" r="r" t="t"/>
              <a:pathLst>
                <a:path extrusionOk="0" h="1280" w="1070">
                  <a:moveTo>
                    <a:pt x="200" y="92"/>
                  </a:moveTo>
                  <a:lnTo>
                    <a:pt x="0" y="154"/>
                  </a:lnTo>
                  <a:lnTo>
                    <a:pt x="104" y="376"/>
                  </a:lnTo>
                  <a:lnTo>
                    <a:pt x="156" y="470"/>
                  </a:lnTo>
                  <a:lnTo>
                    <a:pt x="164" y="494"/>
                  </a:lnTo>
                  <a:lnTo>
                    <a:pt x="166" y="518"/>
                  </a:lnTo>
                  <a:lnTo>
                    <a:pt x="162" y="552"/>
                  </a:lnTo>
                  <a:lnTo>
                    <a:pt x="160" y="572"/>
                  </a:lnTo>
                  <a:lnTo>
                    <a:pt x="158" y="596"/>
                  </a:lnTo>
                  <a:lnTo>
                    <a:pt x="170" y="626"/>
                  </a:lnTo>
                  <a:lnTo>
                    <a:pt x="186" y="638"/>
                  </a:lnTo>
                  <a:lnTo>
                    <a:pt x="208" y="646"/>
                  </a:lnTo>
                  <a:lnTo>
                    <a:pt x="228" y="652"/>
                  </a:lnTo>
                  <a:lnTo>
                    <a:pt x="188" y="898"/>
                  </a:lnTo>
                  <a:lnTo>
                    <a:pt x="556" y="950"/>
                  </a:lnTo>
                  <a:lnTo>
                    <a:pt x="646" y="1280"/>
                  </a:lnTo>
                  <a:lnTo>
                    <a:pt x="1070" y="1108"/>
                  </a:lnTo>
                  <a:lnTo>
                    <a:pt x="1028" y="958"/>
                  </a:lnTo>
                  <a:lnTo>
                    <a:pt x="978" y="864"/>
                  </a:lnTo>
                  <a:lnTo>
                    <a:pt x="908" y="660"/>
                  </a:lnTo>
                  <a:lnTo>
                    <a:pt x="808" y="580"/>
                  </a:lnTo>
                  <a:lnTo>
                    <a:pt x="526" y="212"/>
                  </a:lnTo>
                  <a:lnTo>
                    <a:pt x="472" y="252"/>
                  </a:lnTo>
                  <a:lnTo>
                    <a:pt x="372" y="120"/>
                  </a:lnTo>
                  <a:lnTo>
                    <a:pt x="382" y="100"/>
                  </a:lnTo>
                  <a:lnTo>
                    <a:pt x="398" y="82"/>
                  </a:lnTo>
                  <a:lnTo>
                    <a:pt x="408" y="68"/>
                  </a:lnTo>
                  <a:lnTo>
                    <a:pt x="408" y="40"/>
                  </a:lnTo>
                  <a:lnTo>
                    <a:pt x="398" y="16"/>
                  </a:lnTo>
                  <a:lnTo>
                    <a:pt x="374" y="4"/>
                  </a:lnTo>
                  <a:lnTo>
                    <a:pt x="346" y="0"/>
                  </a:lnTo>
                  <a:lnTo>
                    <a:pt x="314" y="2"/>
                  </a:lnTo>
                  <a:lnTo>
                    <a:pt x="278" y="8"/>
                  </a:lnTo>
                  <a:lnTo>
                    <a:pt x="244" y="28"/>
                  </a:lnTo>
                  <a:lnTo>
                    <a:pt x="222" y="46"/>
                  </a:lnTo>
                  <a:lnTo>
                    <a:pt x="216" y="70"/>
                  </a:lnTo>
                  <a:lnTo>
                    <a:pt x="200" y="92"/>
                  </a:lnTo>
                  <a:close/>
                </a:path>
              </a:pathLst>
            </a:custGeom>
            <a:solidFill>
              <a:srgbClr val="3366FF">
                <a:alpha val="4862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300px-Metropolitana_di_Roma" id="470" name="Google Shape;470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99" y="698"/>
              <a:ext cx="70" cy="7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47"/>
            <p:cNvCxnSpPr/>
            <p:nvPr/>
          </p:nvCxnSpPr>
          <p:spPr>
            <a:xfrm rot="10800000">
              <a:off x="3296" y="566"/>
              <a:ext cx="60" cy="106"/>
            </a:xfrm>
            <a:prstGeom prst="straightConnector1">
              <a:avLst/>
            </a:prstGeom>
            <a:noFill/>
            <a:ln cap="flat" cmpd="sng" w="44450">
              <a:solidFill>
                <a:srgbClr val="0000FF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descr="&#10;" id="472" name="Google Shape;47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1013" y="915119"/>
            <a:ext cx="2298700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as3140b\rmsv_2_2\PPI2\PIANIFICAZIONE DEI TRASPORTI\COMMESSE\13040 - PdT\2013\1820-6-2013-56 - PGTU 2013\NewIA_ott2013_v3.jpg" id="473" name="Google Shape;473;p47"/>
          <p:cNvPicPr preferRelativeResize="0"/>
          <p:nvPr/>
        </p:nvPicPr>
        <p:blipFill rotWithShape="1">
          <a:blip r:embed="rId6">
            <a:alphaModFix/>
          </a:blip>
          <a:srcRect b="3855" l="3680" r="4831" t="3212"/>
          <a:stretch/>
        </p:blipFill>
        <p:spPr>
          <a:xfrm>
            <a:off x="2427288" y="4282207"/>
            <a:ext cx="2463800" cy="224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474" name="Google Shape;474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7"/>
          <p:cNvSpPr txBox="1"/>
          <p:nvPr>
            <p:ph idx="12" type="sldNum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8"/>
          <p:cNvSpPr/>
          <p:nvPr/>
        </p:nvSpPr>
        <p:spPr>
          <a:xfrm>
            <a:off x="857224" y="2071678"/>
            <a:ext cx="742955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77 AMBITI COMPLESSIVI FRA CUI: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8  IN PROGETTAZIONE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16 INDIVIDUATE DAI MUNICIPI,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11 DEL CENTRO STORICO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10 INTERVENTI IN AREE CENTRALI E PERIFERICHE FATTIBILI ALL’ORIZZONTE PUMS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ULTERIORI DA PROPOSTE DEI CITTADINI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9"/>
          <p:cNvSpPr txBox="1"/>
          <p:nvPr/>
        </p:nvSpPr>
        <p:spPr>
          <a:xfrm>
            <a:off x="1000100" y="2285992"/>
            <a:ext cx="72866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CICLABILITA’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490" name="Google Shape;49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900" y="976313"/>
            <a:ext cx="69342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498" name="Google Shape;49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1"/>
          <p:cNvSpPr txBox="1"/>
          <p:nvPr>
            <p:ph idx="1" type="body"/>
          </p:nvPr>
        </p:nvSpPr>
        <p:spPr>
          <a:xfrm>
            <a:off x="251400" y="980660"/>
            <a:ext cx="9433168" cy="648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it-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PUMS</a:t>
            </a:r>
            <a:r>
              <a:rPr lang="it-IT">
                <a:solidFill>
                  <a:schemeClr val="dk1"/>
                </a:solidFill>
              </a:rPr>
              <a:t>:</a:t>
            </a:r>
            <a:r>
              <a:rPr lang="it-IT">
                <a:solidFill>
                  <a:srgbClr val="910029"/>
                </a:solidFill>
              </a:rPr>
              <a:t> </a:t>
            </a:r>
            <a:r>
              <a:rPr lang="it-IT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Piano Urbano Mobilità Sostenibile</a:t>
            </a:r>
            <a:endParaRPr cap="none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1F3E7B"/>
              </a:buClr>
              <a:buSzPts val="3200"/>
              <a:buNone/>
            </a:pPr>
            <a:r>
              <a:t/>
            </a:r>
            <a:endParaRPr sz="3200">
              <a:solidFill>
                <a:srgbClr val="9116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E7B"/>
              </a:buClr>
              <a:buSzPts val="2800"/>
              <a:buNone/>
            </a:pPr>
            <a:r>
              <a:t/>
            </a:r>
            <a:endParaRPr>
              <a:solidFill>
                <a:srgbClr val="9100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114676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1"/>
          <p:cNvSpPr txBox="1"/>
          <p:nvPr/>
        </p:nvSpPr>
        <p:spPr>
          <a:xfrm>
            <a:off x="251520" y="1484784"/>
            <a:ext cx="8892480" cy="394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DI PIANO</a:t>
            </a: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 Pianificati e Programmati &lt; 10 anni</a:t>
            </a:r>
            <a:endParaRPr/>
          </a:p>
        </p:txBody>
      </p:sp>
      <p:pic>
        <p:nvPicPr>
          <p:cNvPr id="507" name="Google Shape;507;p51"/>
          <p:cNvPicPr preferRelativeResize="0"/>
          <p:nvPr/>
        </p:nvPicPr>
        <p:blipFill rotWithShape="1">
          <a:blip r:embed="rId4">
            <a:alphaModFix/>
          </a:blip>
          <a:srcRect b="5048" l="3633" r="0" t="7426"/>
          <a:stretch/>
        </p:blipFill>
        <p:spPr>
          <a:xfrm>
            <a:off x="3671164" y="1878994"/>
            <a:ext cx="5404867" cy="46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1"/>
          <p:cNvSpPr/>
          <p:nvPr/>
        </p:nvSpPr>
        <p:spPr>
          <a:xfrm>
            <a:off x="330209" y="2492896"/>
            <a:ext cx="1165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+ 274 km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1"/>
          <p:cNvSpPr txBox="1"/>
          <p:nvPr/>
        </p:nvSpPr>
        <p:spPr>
          <a:xfrm>
            <a:off x="330209" y="2060848"/>
            <a:ext cx="3737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ESTENSIONE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 ciclabile </a:t>
            </a:r>
            <a:endParaRPr/>
          </a:p>
        </p:txBody>
      </p:sp>
      <p:sp>
        <p:nvSpPr>
          <p:cNvPr id="510" name="Google Shape;510;p51"/>
          <p:cNvSpPr txBox="1"/>
          <p:nvPr/>
        </p:nvSpPr>
        <p:spPr>
          <a:xfrm>
            <a:off x="294441" y="3008604"/>
            <a:ext cx="37377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DIRETTRICI PRINCIPALI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(radiali e tangenziali)</a:t>
            </a:r>
            <a:endParaRPr/>
          </a:p>
        </p:txBody>
      </p:sp>
      <p:sp>
        <p:nvSpPr>
          <p:cNvPr id="511" name="Google Shape;511;p51"/>
          <p:cNvSpPr txBox="1"/>
          <p:nvPr/>
        </p:nvSpPr>
        <p:spPr>
          <a:xfrm>
            <a:off x="330209" y="3573016"/>
            <a:ext cx="37377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Sistemi locali a supporto dell’</a:t>
            </a: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INTERMODALITÀ</a:t>
            </a:r>
            <a:endParaRPr b="1" sz="14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1"/>
          <p:cNvSpPr txBox="1"/>
          <p:nvPr/>
        </p:nvSpPr>
        <p:spPr>
          <a:xfrm>
            <a:off x="174345" y="4346480"/>
            <a:ext cx="385783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CONSULTA SICUREZZA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CICLODROMO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Funzionale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Ciclabile </a:t>
            </a: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P.MAGGIORE – GABI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Collegamento </a:t>
            </a: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GARBATELLA - MARCONI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Spostamenti casa – scuola-lavoro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S. BASILIO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513" name="Google Shape;51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1643050"/>
            <a:ext cx="4948257" cy="428322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2"/>
          <p:cNvSpPr txBox="1"/>
          <p:nvPr/>
        </p:nvSpPr>
        <p:spPr>
          <a:xfrm>
            <a:off x="2071670" y="1142984"/>
            <a:ext cx="57864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2"/>
          <p:cNvSpPr txBox="1"/>
          <p:nvPr/>
        </p:nvSpPr>
        <p:spPr>
          <a:xfrm>
            <a:off x="1428728" y="1000108"/>
            <a:ext cx="714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NUOVI  TRACCIATI CICLABILI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VOLA GENERALE.jpg" id="523" name="Google Shape;523;p52"/>
          <p:cNvPicPr preferRelativeResize="0"/>
          <p:nvPr/>
        </p:nvPicPr>
        <p:blipFill rotWithShape="1">
          <a:blip r:embed="rId5">
            <a:alphaModFix/>
          </a:blip>
          <a:srcRect b="0" l="0" r="18211" t="8045"/>
          <a:stretch/>
        </p:blipFill>
        <p:spPr>
          <a:xfrm>
            <a:off x="5786446" y="2428868"/>
            <a:ext cx="3084722" cy="2453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524" name="Google Shape;52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/>
          <p:nvPr/>
        </p:nvSpPr>
        <p:spPr>
          <a:xfrm>
            <a:off x="395416" y="1484784"/>
            <a:ext cx="777698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[Lungh. Km]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LUNGOTEVERE SX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da Via Rubattino a Ponte Sublicio 			1,100 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DELLE MILIZIE: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Via Lepanto a Ponte Matteotti			0,400 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TIBURTINA: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 Tunnel di Via di S. Bibiana a V.le Regina Elena 		1,000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TIBURTINA: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V.le R. Elena alla St. Tiburtina 			1,300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P.LE OSTIENSE - VIA DEI CERCHI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lungo V.le Aventino 		1,200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V.LE MARCONI,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Via G. Volpato a Via Gibilmanna</a:t>
            </a: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2,900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LA SPEZIA – VIA TARANTO – L.GO BRINDISI 		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0,850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V.LE XXI APRILE – V.LE DELLE PROVINCE 		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1,900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L.GO TOYA – VIA E. ROLLI – VIA A. BELLANI – LUNGOTEVERE  ARTIGIANI 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0,800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DEL CAMPO BOARIO: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P.le Ostiense a Via N. Zabaglia 		0,300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V.LE TIRRENO – P.ZZA SEMPIONE – PONTE TAZIO – VIA VALSOLDA 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1,400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V.LE TRE FONTANE – DORSALE TEVERE SUD 		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2,000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UGO DELLA SETA – VIA MONTE CERVIALTO – METRO B1 JONIO 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2,400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METRO S. PAOLO - VIA G. IMPERATORE – VIA C. COLOMBO 		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OSTIENSE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dalla Basilica S. Paolo alla  Stazione Piramide 		2,100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b="1"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QUADRILATERO EUR, </a:t>
            </a: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V.le Egeo, V.le Oceano Pacifico, V.le Oceano Atlantico                3,900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114676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3"/>
          <p:cNvSpPr txBox="1"/>
          <p:nvPr/>
        </p:nvSpPr>
        <p:spPr>
          <a:xfrm>
            <a:off x="5280214" y="6165304"/>
            <a:ext cx="20569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910029"/>
                </a:solidFill>
                <a:latin typeface="Arial"/>
                <a:ea typeface="Arial"/>
                <a:cs typeface="Arial"/>
                <a:sym typeface="Arial"/>
              </a:rPr>
              <a:t>TOT.  24,75 km</a:t>
            </a:r>
            <a:endParaRPr b="1" sz="1600">
              <a:solidFill>
                <a:srgbClr val="9100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533" name="Google Shape;53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642910" y="2786058"/>
            <a:ext cx="82153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PIANI DI MOBILITA’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26" name="Google Shape;1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4"/>
          <p:cNvSpPr txBox="1"/>
          <p:nvPr/>
        </p:nvSpPr>
        <p:spPr>
          <a:xfrm>
            <a:off x="1000100" y="1357298"/>
            <a:ext cx="74295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HUB MULTIMODALI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PARCHEGGI PER BICICLETTE: DIFFUSI ( RASTRELLIERE) ED INTENSIVI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54"/>
          <p:cNvPicPr preferRelativeResize="0"/>
          <p:nvPr/>
        </p:nvPicPr>
        <p:blipFill rotWithShape="1">
          <a:blip r:embed="rId4">
            <a:alphaModFix/>
          </a:blip>
          <a:srcRect b="4986" l="25904" r="6350" t="8609"/>
          <a:stretch/>
        </p:blipFill>
        <p:spPr>
          <a:xfrm>
            <a:off x="642910" y="2643182"/>
            <a:ext cx="3176902" cy="2091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velostazione amsterdam" id="542" name="Google Shape;542;p54"/>
          <p:cNvPicPr preferRelativeResize="0"/>
          <p:nvPr/>
        </p:nvPicPr>
        <p:blipFill rotWithShape="1">
          <a:blip r:embed="rId5">
            <a:alphaModFix/>
          </a:blip>
          <a:srcRect b="0" l="0" r="0" t="6850"/>
          <a:stretch/>
        </p:blipFill>
        <p:spPr>
          <a:xfrm>
            <a:off x="4786314" y="4357694"/>
            <a:ext cx="2794071" cy="1735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ghevoli.jpg" id="543" name="Google Shape;543;p54"/>
          <p:cNvPicPr preferRelativeResize="0"/>
          <p:nvPr/>
        </p:nvPicPr>
        <p:blipFill rotWithShape="1">
          <a:blip r:embed="rId6">
            <a:alphaModFix/>
          </a:blip>
          <a:srcRect b="3803" l="2778" r="11110" t="0"/>
          <a:stretch/>
        </p:blipFill>
        <p:spPr>
          <a:xfrm>
            <a:off x="4786314" y="2571744"/>
            <a:ext cx="2263839" cy="1589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544" name="Google Shape;544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1643050"/>
            <a:ext cx="8248678" cy="425380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5"/>
          <p:cNvSpPr txBox="1"/>
          <p:nvPr/>
        </p:nvSpPr>
        <p:spPr>
          <a:xfrm>
            <a:off x="428596" y="1000108"/>
            <a:ext cx="80010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NUOVI E PARCHEGGI PER BICICLETTE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553" name="Google Shape;55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3042" y="1071546"/>
            <a:ext cx="5572164" cy="3111647"/>
          </a:xfrm>
          <a:prstGeom prst="rect">
            <a:avLst/>
          </a:prstGeom>
          <a:noFill/>
          <a:ln>
            <a:noFill/>
          </a:ln>
        </p:spPr>
      </p:pic>
      <p:sp>
        <p:nvSpPr>
          <p:cNvPr descr="Risultati immagini per rastrelliere comune roma" id="561" name="Google Shape;561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rastrelliere.jpg" id="562" name="Google Shape;5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8728" y="4214818"/>
            <a:ext cx="2765829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6"/>
          <p:cNvSpPr txBox="1"/>
          <p:nvPr/>
        </p:nvSpPr>
        <p:spPr>
          <a:xfrm>
            <a:off x="4357686" y="4357694"/>
            <a:ext cx="4248472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Adozione Piani di Mobilità Aziendale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 della figura del Mobility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✔"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Scheda anagrafica del sito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6"/>
          <p:cNvSpPr txBox="1"/>
          <p:nvPr/>
        </p:nvSpPr>
        <p:spPr>
          <a:xfrm>
            <a:off x="4357686" y="4071942"/>
            <a:ext cx="88924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Coinvolgimento Rete</a:t>
            </a:r>
            <a:r>
              <a:rPr b="1" lang="it-IT" sz="1800">
                <a:solidFill>
                  <a:srgbClr val="910029"/>
                </a:solidFill>
                <a:latin typeface="Arial"/>
                <a:ea typeface="Arial"/>
                <a:cs typeface="Arial"/>
                <a:sym typeface="Arial"/>
              </a:rPr>
              <a:t> MOBILITY MANAGER</a:t>
            </a:r>
            <a:endParaRPr sz="1800">
              <a:solidFill>
                <a:srgbClr val="9100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565" name="Google Shape;565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7"/>
          <p:cNvSpPr txBox="1"/>
          <p:nvPr>
            <p:ph idx="1" type="body"/>
          </p:nvPr>
        </p:nvSpPr>
        <p:spPr>
          <a:xfrm>
            <a:off x="251400" y="980660"/>
            <a:ext cx="8065120" cy="64809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CICLOVIE: </a:t>
            </a:r>
            <a:r>
              <a:rPr lang="it-IT">
                <a:solidFill>
                  <a:srgbClr val="800000"/>
                </a:solidFill>
              </a:rPr>
              <a:t>GRAB</a:t>
            </a:r>
            <a:endParaRPr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7"/>
          <p:cNvSpPr/>
          <p:nvPr/>
        </p:nvSpPr>
        <p:spPr>
          <a:xfrm>
            <a:off x="251400" y="1628751"/>
            <a:ext cx="87132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66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7A2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-IT" sz="2800" u="none" cap="none" strike="noStrike">
                <a:solidFill>
                  <a:srgbClr val="F7A2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-IT" sz="1800" u="none" cap="none" strike="noStrike">
                <a:solidFill>
                  <a:srgbClr val="F7A2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800" u="none" cap="none" strike="noStrike">
              <a:solidFill>
                <a:srgbClr val="1F3E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7"/>
          <p:cNvSpPr txBox="1"/>
          <p:nvPr/>
        </p:nvSpPr>
        <p:spPr>
          <a:xfrm>
            <a:off x="-324544" y="1734480"/>
            <a:ext cx="2448272" cy="394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74" name="Google Shape;5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114676"/>
            <a:ext cx="1371719" cy="506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57"/>
          <p:cNvGrpSpPr/>
          <p:nvPr/>
        </p:nvGrpSpPr>
        <p:grpSpPr>
          <a:xfrm>
            <a:off x="3563888" y="1052736"/>
            <a:ext cx="5375057" cy="5144173"/>
            <a:chOff x="3342279" y="200222"/>
            <a:chExt cx="5861843" cy="5472113"/>
          </a:xfrm>
        </p:grpSpPr>
        <p:pic>
          <p:nvPicPr>
            <p:cNvPr id="576" name="Google Shape;576;p57"/>
            <p:cNvPicPr preferRelativeResize="0"/>
            <p:nvPr/>
          </p:nvPicPr>
          <p:blipFill rotWithShape="1">
            <a:blip r:embed="rId4">
              <a:alphaModFix/>
            </a:blip>
            <a:srcRect b="18713" l="25365" r="24636" t="9221"/>
            <a:stretch/>
          </p:blipFill>
          <p:spPr>
            <a:xfrm>
              <a:off x="3435928" y="200222"/>
              <a:ext cx="5743576" cy="54721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7" name="Google Shape;577;p57"/>
            <p:cNvCxnSpPr/>
            <p:nvPr/>
          </p:nvCxnSpPr>
          <p:spPr>
            <a:xfrm>
              <a:off x="6488135" y="4634060"/>
              <a:ext cx="2517336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78" name="Google Shape;578;p57"/>
            <p:cNvSpPr txBox="1"/>
            <p:nvPr/>
          </p:nvSpPr>
          <p:spPr>
            <a:xfrm>
              <a:off x="7574156" y="4391549"/>
              <a:ext cx="1493838" cy="27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Parco della Caffarella</a:t>
              </a:r>
              <a:endParaRPr/>
            </a:p>
          </p:txBody>
        </p:sp>
        <p:sp>
          <p:nvSpPr>
            <p:cNvPr id="579" name="Google Shape;579;p57"/>
            <p:cNvSpPr txBox="1"/>
            <p:nvPr/>
          </p:nvSpPr>
          <p:spPr>
            <a:xfrm>
              <a:off x="3547066" y="2709069"/>
              <a:ext cx="1009650" cy="27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Ansa Barocca</a:t>
              </a:r>
              <a:endParaRPr/>
            </a:p>
          </p:txBody>
        </p:sp>
        <p:cxnSp>
          <p:nvCxnSpPr>
            <p:cNvPr id="580" name="Google Shape;580;p57"/>
            <p:cNvCxnSpPr/>
            <p:nvPr/>
          </p:nvCxnSpPr>
          <p:spPr>
            <a:xfrm>
              <a:off x="3609319" y="2946529"/>
              <a:ext cx="1419869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1" name="Google Shape;581;p57"/>
            <p:cNvSpPr txBox="1"/>
            <p:nvPr/>
          </p:nvSpPr>
          <p:spPr>
            <a:xfrm>
              <a:off x="7332460" y="1204253"/>
              <a:ext cx="187166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Riserva Naturale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dell’Aniene</a:t>
              </a:r>
              <a:endParaRPr/>
            </a:p>
          </p:txBody>
        </p:sp>
        <p:cxnSp>
          <p:nvCxnSpPr>
            <p:cNvPr id="582" name="Google Shape;582;p57"/>
            <p:cNvCxnSpPr/>
            <p:nvPr/>
          </p:nvCxnSpPr>
          <p:spPr>
            <a:xfrm>
              <a:off x="7810306" y="1452168"/>
              <a:ext cx="1318915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3" name="Google Shape;583;p57"/>
            <p:cNvSpPr txBox="1"/>
            <p:nvPr/>
          </p:nvSpPr>
          <p:spPr>
            <a:xfrm>
              <a:off x="6443460" y="2045494"/>
              <a:ext cx="2760662" cy="27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Via P. Togliatti</a:t>
              </a:r>
              <a:endParaRPr/>
            </a:p>
          </p:txBody>
        </p:sp>
        <p:cxnSp>
          <p:nvCxnSpPr>
            <p:cNvPr id="584" name="Google Shape;584;p57"/>
            <p:cNvCxnSpPr/>
            <p:nvPr/>
          </p:nvCxnSpPr>
          <p:spPr>
            <a:xfrm flipH="1" rot="10800000">
              <a:off x="8451852" y="2278934"/>
              <a:ext cx="677369" cy="3091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5" name="Google Shape;585;p57"/>
            <p:cNvSpPr txBox="1"/>
            <p:nvPr/>
          </p:nvSpPr>
          <p:spPr>
            <a:xfrm>
              <a:off x="7998417" y="4020344"/>
              <a:ext cx="1131887" cy="27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Quadraro</a:t>
              </a:r>
              <a:endParaRPr/>
            </a:p>
          </p:txBody>
        </p:sp>
        <p:cxnSp>
          <p:nvCxnSpPr>
            <p:cNvPr id="586" name="Google Shape;586;p57"/>
            <p:cNvCxnSpPr/>
            <p:nvPr/>
          </p:nvCxnSpPr>
          <p:spPr>
            <a:xfrm>
              <a:off x="7526984" y="4246175"/>
              <a:ext cx="1509424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7" name="Google Shape;587;p57"/>
            <p:cNvSpPr txBox="1"/>
            <p:nvPr/>
          </p:nvSpPr>
          <p:spPr>
            <a:xfrm>
              <a:off x="4143966" y="1194594"/>
              <a:ext cx="727075" cy="27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Villa Ada</a:t>
              </a:r>
              <a:endParaRPr/>
            </a:p>
          </p:txBody>
        </p:sp>
        <p:cxnSp>
          <p:nvCxnSpPr>
            <p:cNvPr id="588" name="Google Shape;588;p57"/>
            <p:cNvCxnSpPr/>
            <p:nvPr/>
          </p:nvCxnSpPr>
          <p:spPr>
            <a:xfrm rot="10800000">
              <a:off x="4148282" y="1470712"/>
              <a:ext cx="1724359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9" name="Google Shape;589;p57"/>
            <p:cNvSpPr txBox="1"/>
            <p:nvPr/>
          </p:nvSpPr>
          <p:spPr>
            <a:xfrm>
              <a:off x="3564529" y="1696244"/>
              <a:ext cx="1033462" cy="27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VialeAngelico</a:t>
              </a:r>
              <a:endParaRPr/>
            </a:p>
          </p:txBody>
        </p:sp>
        <p:cxnSp>
          <p:nvCxnSpPr>
            <p:cNvPr id="590" name="Google Shape;590;p57"/>
            <p:cNvCxnSpPr/>
            <p:nvPr/>
          </p:nvCxnSpPr>
          <p:spPr>
            <a:xfrm rot="10800000">
              <a:off x="3609319" y="1932774"/>
              <a:ext cx="933009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591" name="Google Shape;591;p57"/>
            <p:cNvCxnSpPr/>
            <p:nvPr/>
          </p:nvCxnSpPr>
          <p:spPr>
            <a:xfrm rot="10800000">
              <a:off x="3436720" y="2320659"/>
              <a:ext cx="1971858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92" name="Google Shape;592;p57"/>
            <p:cNvSpPr txBox="1"/>
            <p:nvPr/>
          </p:nvSpPr>
          <p:spPr>
            <a:xfrm>
              <a:off x="3547066" y="3117056"/>
              <a:ext cx="1411288" cy="276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Via di San Gregorio</a:t>
              </a:r>
              <a:endParaRPr/>
            </a:p>
          </p:txBody>
        </p:sp>
        <p:cxnSp>
          <p:nvCxnSpPr>
            <p:cNvPr id="593" name="Google Shape;593;p57"/>
            <p:cNvCxnSpPr/>
            <p:nvPr/>
          </p:nvCxnSpPr>
          <p:spPr>
            <a:xfrm>
              <a:off x="3609319" y="3354503"/>
              <a:ext cx="1981628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94" name="Google Shape;594;p57"/>
            <p:cNvSpPr txBox="1"/>
            <p:nvPr/>
          </p:nvSpPr>
          <p:spPr>
            <a:xfrm>
              <a:off x="3342279" y="2083594"/>
              <a:ext cx="1311275" cy="287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Villa Borghese</a:t>
              </a:r>
              <a:endParaRPr/>
            </a:p>
          </p:txBody>
        </p:sp>
      </p:grpSp>
      <p:pic>
        <p:nvPicPr>
          <p:cNvPr id="595" name="Google Shape;595;p57"/>
          <p:cNvPicPr preferRelativeResize="0"/>
          <p:nvPr/>
        </p:nvPicPr>
        <p:blipFill rotWithShape="1">
          <a:blip r:embed="rId5">
            <a:alphaModFix/>
          </a:blip>
          <a:srcRect b="22895" l="0" r="71172" t="8681"/>
          <a:stretch/>
        </p:blipFill>
        <p:spPr>
          <a:xfrm>
            <a:off x="76401" y="1759024"/>
            <a:ext cx="1195388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7"/>
          <p:cNvSpPr txBox="1"/>
          <p:nvPr/>
        </p:nvSpPr>
        <p:spPr>
          <a:xfrm>
            <a:off x="1286934" y="2027817"/>
            <a:ext cx="883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45 km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7"/>
          <p:cNvSpPr/>
          <p:nvPr/>
        </p:nvSpPr>
        <p:spPr>
          <a:xfrm>
            <a:off x="1256591" y="2636912"/>
            <a:ext cx="259532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Metropolitana</a:t>
            </a:r>
            <a:endParaRPr/>
          </a:p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linee di tram</a:t>
            </a:r>
            <a:endParaRPr/>
          </a:p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linea di treno urbano (Termini-Centocelle)</a:t>
            </a:r>
            <a:endParaRPr/>
          </a:p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linee di ferrovie laziali (FL1-FL2)</a:t>
            </a:r>
            <a:endParaRPr/>
          </a:p>
        </p:txBody>
      </p:sp>
      <p:sp>
        <p:nvSpPr>
          <p:cNvPr id="598" name="Google Shape;598;p57"/>
          <p:cNvSpPr/>
          <p:nvPr/>
        </p:nvSpPr>
        <p:spPr>
          <a:xfrm>
            <a:off x="1289637" y="4610823"/>
            <a:ext cx="22578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Musei, monumenti aree archeologiche (Pantheon, Colosseo, Foro romano ecc.)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" lvl="0" marL="85725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200"/>
              <a:buFont typeface="Arial"/>
              <a:buChar char="•"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Parchi, giardini e ville storiche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599" name="Google Shape;599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8"/>
          <p:cNvSpPr txBox="1"/>
          <p:nvPr/>
        </p:nvSpPr>
        <p:spPr>
          <a:xfrm>
            <a:off x="785786" y="2428868"/>
            <a:ext cx="70723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endParaRPr b="1"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607" name="Google Shape;60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9"/>
          <p:cNvSpPr txBox="1"/>
          <p:nvPr>
            <p:ph idx="1" type="body"/>
          </p:nvPr>
        </p:nvSpPr>
        <p:spPr>
          <a:xfrm>
            <a:off x="395420" y="1340710"/>
            <a:ext cx="8316579" cy="467456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F3E7B"/>
              </a:buClr>
              <a:buSzPts val="2800"/>
              <a:buNone/>
            </a:pPr>
            <a:r>
              <a:rPr lang="it-IT"/>
              <a:t>LINEE DI INTERVENTO</a:t>
            </a:r>
            <a:endParaRPr/>
          </a:p>
        </p:txBody>
      </p:sp>
      <p:sp>
        <p:nvSpPr>
          <p:cNvPr id="613" name="Google Shape;613;p59"/>
          <p:cNvSpPr txBox="1"/>
          <p:nvPr>
            <p:ph idx="2" type="body"/>
          </p:nvPr>
        </p:nvSpPr>
        <p:spPr>
          <a:xfrm>
            <a:off x="395420" y="2132820"/>
            <a:ext cx="8748580" cy="379651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lang="it-IT">
                <a:solidFill>
                  <a:srgbClr val="FF0000"/>
                </a:solidFill>
              </a:rPr>
              <a:t>PRIORITA’ SEMAFORICA AL TPL</a:t>
            </a:r>
            <a:endParaRPr/>
          </a:p>
          <a:p>
            <a:pPr indent="-10160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lang="it-IT">
                <a:solidFill>
                  <a:srgbClr val="FF0000"/>
                </a:solidFill>
              </a:rPr>
              <a:t>RILEVAZIONE TEMPI DI PERCORRENZA SU TRATTE URBANE (URBAN TRAVEL TIMES) </a:t>
            </a:r>
            <a:r>
              <a:rPr lang="it-IT"/>
              <a:t>MEDIANTE SENSORI INSTALLATI SU ITINERARI PRINCIPALI CON PIATTAFORMA DI ELABORAZIONE IN MODO DA  DISPORRE DI DATI SU TEMPI DI PERCORRENZA DELLE TRATTE,SULLA RIPARTIZIONE DEI FLUSSI SULLE  RELAZIONI ORIGINEDESTINAZIONE</a:t>
            </a:r>
            <a:endParaRPr/>
          </a:p>
          <a:p>
            <a:pPr indent="-10160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lang="it-IT">
                <a:solidFill>
                  <a:srgbClr val="FF0000"/>
                </a:solidFill>
              </a:rPr>
              <a:t>SISTEMA DI VIDEOSORVEGLIANZA E ANALISI:</a:t>
            </a:r>
            <a:r>
              <a:rPr lang="it-IT"/>
              <a:t>TELECAMERE CON ANALISI VIDEO DI RALLENTAMENTI, CODE, SOSTE IN DOPPIA FILA ECC.</a:t>
            </a:r>
            <a:endParaRPr/>
          </a:p>
          <a:p>
            <a:pPr indent="-10160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lang="it-IT">
                <a:solidFill>
                  <a:srgbClr val="FF0000"/>
                </a:solidFill>
              </a:rPr>
              <a:t> VARCHI TPL</a:t>
            </a:r>
            <a:r>
              <a:rPr lang="it-IT"/>
              <a:t> PER IL CONTROLLO AUTOMATICO DELL’ACCESSO AD ALCUNE CORSIE DEL TPL IN MODO DI  AUMENTARNE LA VELOCITA’ COMMERCIALE</a:t>
            </a:r>
            <a:endParaRPr/>
          </a:p>
          <a:p>
            <a:pPr indent="-10160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1" lang="it-IT">
                <a:solidFill>
                  <a:srgbClr val="FF0000"/>
                </a:solidFill>
              </a:rPr>
              <a:t>NUOVI SISTEMI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b="1" lang="it-IT">
                <a:solidFill>
                  <a:srgbClr val="FF0000"/>
                </a:solidFill>
              </a:rPr>
              <a:t>DI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b="1" lang="it-IT">
                <a:solidFill>
                  <a:srgbClr val="FF0000"/>
                </a:solidFill>
              </a:rPr>
              <a:t>MISURA:</a:t>
            </a:r>
            <a:r>
              <a:rPr lang="it-IT"/>
              <a:t>AMPLIAMENTO</a:t>
            </a:r>
            <a:r>
              <a:rPr b="1" lang="it-IT">
                <a:solidFill>
                  <a:srgbClr val="FF0000"/>
                </a:solidFill>
              </a:rPr>
              <a:t> </a:t>
            </a:r>
            <a:r>
              <a:rPr lang="it-IT"/>
              <a:t>DELLA RETE DI MONITORAGGIO DELLA CENTRALE  DELLA MOBILITA’ CON SENSORI  NON INVASIVI IN GRADO DI  RILEVARE ANCHE VELOCITA’, LUNGHEZZA E ALTEZZA DEL VEICOLO</a:t>
            </a:r>
            <a:endParaRPr/>
          </a:p>
        </p:txBody>
      </p:sp>
      <p:pic>
        <p:nvPicPr>
          <p:cNvPr descr="E:\SEMINARIO 18 SETTEMBRE\slider_mobilityweek.png" id="614" name="Google Shape;61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Risultati immagini per If you fail to plan, you plan to fail" id="621" name="Google Shape;621;p6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download.jpg" id="622" name="Google Shape;62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050" y="1857364"/>
            <a:ext cx="3857652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0"/>
          <p:cNvSpPr/>
          <p:nvPr/>
        </p:nvSpPr>
        <p:spPr>
          <a:xfrm>
            <a:off x="642910" y="1000108"/>
            <a:ext cx="80010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DIREZIONE PROGRAMMAZIONE E ATTUAZIONE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DEI </a:t>
            </a:r>
            <a:r>
              <a:rPr b="1" lang="it-IT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PIANI</a:t>
            </a:r>
            <a:r>
              <a:rPr b="1" lang="it-IT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 MOBILITÀ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0"/>
          <p:cNvSpPr txBox="1"/>
          <p:nvPr/>
        </p:nvSpPr>
        <p:spPr>
          <a:xfrm>
            <a:off x="1500166" y="5857892"/>
            <a:ext cx="6500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GRAZIE DELL’ATTENZIONE!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625" name="Google Shape;62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786" y="1214422"/>
            <a:ext cx="2943654" cy="471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5225" y="1714488"/>
            <a:ext cx="5081617" cy="7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4744" y="4286256"/>
            <a:ext cx="5134005" cy="66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4810" y="2714620"/>
            <a:ext cx="3337393" cy="1397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214414" y="5929330"/>
            <a:ext cx="67866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INTEGRAZIONE FRA DIVERSE TIPOLOGIE DI MOBILITA’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38" name="Google Shape;13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DIREZIONE PELLEGRINI\PGTU 2015\pgtu_aree_roma (1).png"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670" y="1428735"/>
            <a:ext cx="5286412" cy="4528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146" name="Google Shape;1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1000100" y="3000372"/>
            <a:ext cx="72866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INTEGRAZIONE FINANZIARIA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8062913" y="6688132"/>
            <a:ext cx="8016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214282" y="2714620"/>
            <a:ext cx="892971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MINISTERO DELL’AMBIENTE</a:t>
            </a:r>
            <a:r>
              <a:rPr b="0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FONDO MOBILITÀ SOSTENIBILE E PROGRAMMA PER LO SVILUPPO DELLE AZIONI DEL PGTU – PRIMO E SECONDO STRALCIO;</a:t>
            </a:r>
            <a:r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MODOCIMER</a:t>
            </a:r>
            <a:r>
              <a:rPr b="0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MOBILITÀ DOLCE PER LA CITTÀ METROPOLITANA DI ROMA”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MINISTERO INFRASTRUTTURE E TRASPORTI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PON AREE METROPOLITANE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POR REGIONE LAZIO E BILANCIO REGIONALE:</a:t>
            </a:r>
            <a:r>
              <a:rPr b="0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RINNOVO/ESTENSIONE PARTE FLOTTA DEL TRASPORTO PUBBLICO AD ALTA EFFICIENZA AMBIENTALE, ESTENSIONE PARCHEGGI DI SCAMBIO,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1" i="0" lang="it-IT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PROGETTI  EUROPEO P.A.S.T.A.: PHYSICAL ACTIVITY THROUGH SUSTAINABLE TRANSPORT APPROACHES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71440" y="1643050"/>
            <a:ext cx="85725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FONDI LOCALI, NAZIONALI, STRUTTURALI  DELLA UE E PROGETTI DI R&amp;S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MINARIO 18 SETTEMBRE\slider_mobilityweek.png"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46601"/>
            <a:ext cx="1371719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428736"/>
            <a:ext cx="470535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8281" y="1785926"/>
            <a:ext cx="4145719" cy="358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MINARIO 18 SETTEMBRE\slider_mobilityweek.png" id="173" name="Google Shape;17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36" y="0"/>
            <a:ext cx="3000364" cy="78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