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9144000"/>
  <p:notesSz cx="6797675" cy="9926625"/>
  <p:embeddedFontLst>
    <p:embeddedFont>
      <p:font typeface="Helvetica Neue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110">
          <p15:clr>
            <a:srgbClr val="A4A3A4"/>
          </p15:clr>
        </p15:guide>
        <p15:guide id="2" pos="546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110" orient="horz"/>
        <p:guide pos="5465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HelveticaNeue-regular.fntdata"/><Relationship Id="rId11" Type="http://schemas.openxmlformats.org/officeDocument/2006/relationships/slide" Target="slides/slide6.xml"/><Relationship Id="rId22" Type="http://schemas.openxmlformats.org/officeDocument/2006/relationships/font" Target="fonts/HelveticaNeue-italic.fntdata"/><Relationship Id="rId10" Type="http://schemas.openxmlformats.org/officeDocument/2006/relationships/slide" Target="slides/slide5.xml"/><Relationship Id="rId21" Type="http://schemas.openxmlformats.org/officeDocument/2006/relationships/font" Target="fonts/HelveticaNeue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HelveticaNeue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0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9" name="Google Shape;269;p10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10:notes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1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p11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1:notes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2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p12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12:notes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3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p13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13:notes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4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9" name="Google Shape;399;p14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14:notes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3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3:notes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4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4:notes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5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5:notes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6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6:notes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7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7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07" name="Google Shape;207;p7:notes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8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8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8:notes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9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9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9:notes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uota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olo e testo verticale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olo e testo verticale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apositiva titolo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olo e contenuto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ntestazione sezione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ue contenuti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fronto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olo titolo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uto con didascalia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magine con didascalia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35.png"/><Relationship Id="rId10" Type="http://schemas.openxmlformats.org/officeDocument/2006/relationships/image" Target="../media/image40.png"/><Relationship Id="rId13" Type="http://schemas.openxmlformats.org/officeDocument/2006/relationships/image" Target="../media/image52.png"/><Relationship Id="rId1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42.png"/><Relationship Id="rId15" Type="http://schemas.openxmlformats.org/officeDocument/2006/relationships/image" Target="../media/image7.png"/><Relationship Id="rId14" Type="http://schemas.openxmlformats.org/officeDocument/2006/relationships/image" Target="../media/image5.png"/><Relationship Id="rId5" Type="http://schemas.openxmlformats.org/officeDocument/2006/relationships/image" Target="../media/image34.png"/><Relationship Id="rId6" Type="http://schemas.openxmlformats.org/officeDocument/2006/relationships/image" Target="../media/image44.png"/><Relationship Id="rId7" Type="http://schemas.openxmlformats.org/officeDocument/2006/relationships/image" Target="../media/image60.png"/><Relationship Id="rId8" Type="http://schemas.openxmlformats.org/officeDocument/2006/relationships/image" Target="../media/image37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49.png"/><Relationship Id="rId10" Type="http://schemas.openxmlformats.org/officeDocument/2006/relationships/image" Target="../media/image46.png"/><Relationship Id="rId13" Type="http://schemas.openxmlformats.org/officeDocument/2006/relationships/image" Target="../media/image39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47.png"/><Relationship Id="rId15" Type="http://schemas.openxmlformats.org/officeDocument/2006/relationships/image" Target="../media/image5.png"/><Relationship Id="rId14" Type="http://schemas.openxmlformats.org/officeDocument/2006/relationships/image" Target="../media/image50.png"/><Relationship Id="rId16" Type="http://schemas.openxmlformats.org/officeDocument/2006/relationships/image" Target="../media/image7.png"/><Relationship Id="rId5" Type="http://schemas.openxmlformats.org/officeDocument/2006/relationships/image" Target="../media/image45.png"/><Relationship Id="rId6" Type="http://schemas.openxmlformats.org/officeDocument/2006/relationships/image" Target="../media/image62.png"/><Relationship Id="rId7" Type="http://schemas.openxmlformats.org/officeDocument/2006/relationships/image" Target="../media/image51.png"/><Relationship Id="rId8" Type="http://schemas.openxmlformats.org/officeDocument/2006/relationships/image" Target="../media/image43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63.png"/><Relationship Id="rId10" Type="http://schemas.openxmlformats.org/officeDocument/2006/relationships/image" Target="../media/image59.png"/><Relationship Id="rId13" Type="http://schemas.openxmlformats.org/officeDocument/2006/relationships/image" Target="../media/image5.png"/><Relationship Id="rId1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56.png"/><Relationship Id="rId14" Type="http://schemas.openxmlformats.org/officeDocument/2006/relationships/image" Target="../media/image7.png"/><Relationship Id="rId5" Type="http://schemas.openxmlformats.org/officeDocument/2006/relationships/image" Target="../media/image53.png"/><Relationship Id="rId6" Type="http://schemas.openxmlformats.org/officeDocument/2006/relationships/image" Target="../media/image57.png"/><Relationship Id="rId7" Type="http://schemas.openxmlformats.org/officeDocument/2006/relationships/image" Target="../media/image48.png"/><Relationship Id="rId8" Type="http://schemas.openxmlformats.org/officeDocument/2006/relationships/image" Target="../media/image54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5.png"/><Relationship Id="rId10" Type="http://schemas.openxmlformats.org/officeDocument/2006/relationships/image" Target="../media/image65.png"/><Relationship Id="rId1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67.png"/><Relationship Id="rId5" Type="http://schemas.openxmlformats.org/officeDocument/2006/relationships/image" Target="../media/image64.png"/><Relationship Id="rId6" Type="http://schemas.openxmlformats.org/officeDocument/2006/relationships/image" Target="../media/image55.jpg"/><Relationship Id="rId7" Type="http://schemas.openxmlformats.org/officeDocument/2006/relationships/image" Target="../media/image58.jpg"/><Relationship Id="rId8" Type="http://schemas.openxmlformats.org/officeDocument/2006/relationships/image" Target="../media/image6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2.png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2.png"/><Relationship Id="rId4" Type="http://schemas.openxmlformats.org/officeDocument/2006/relationships/image" Target="../media/image1.png"/><Relationship Id="rId11" Type="http://schemas.openxmlformats.org/officeDocument/2006/relationships/image" Target="../media/image7.png"/><Relationship Id="rId10" Type="http://schemas.openxmlformats.org/officeDocument/2006/relationships/image" Target="../media/image5.png"/><Relationship Id="rId9" Type="http://schemas.openxmlformats.org/officeDocument/2006/relationships/image" Target="../media/image15.png"/><Relationship Id="rId5" Type="http://schemas.openxmlformats.org/officeDocument/2006/relationships/image" Target="../media/image4.jpg"/><Relationship Id="rId6" Type="http://schemas.openxmlformats.org/officeDocument/2006/relationships/image" Target="../media/image3.jpg"/><Relationship Id="rId7" Type="http://schemas.openxmlformats.org/officeDocument/2006/relationships/image" Target="../media/image2.jpg"/><Relationship Id="rId8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png"/><Relationship Id="rId4" Type="http://schemas.openxmlformats.org/officeDocument/2006/relationships/image" Target="../media/image1.png"/><Relationship Id="rId10" Type="http://schemas.openxmlformats.org/officeDocument/2006/relationships/image" Target="../media/image8.jpg"/><Relationship Id="rId9" Type="http://schemas.openxmlformats.org/officeDocument/2006/relationships/image" Target="../media/image19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11.png"/><Relationship Id="rId8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7.png"/><Relationship Id="rId5" Type="http://schemas.openxmlformats.org/officeDocument/2006/relationships/image" Target="../media/image9.png"/><Relationship Id="rId6" Type="http://schemas.openxmlformats.org/officeDocument/2006/relationships/image" Target="../media/image14.png"/><Relationship Id="rId7" Type="http://schemas.openxmlformats.org/officeDocument/2006/relationships/image" Target="../media/image8.jpg"/><Relationship Id="rId8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Relationship Id="rId4" Type="http://schemas.openxmlformats.org/officeDocument/2006/relationships/image" Target="../media/image1.png"/><Relationship Id="rId11" Type="http://schemas.openxmlformats.org/officeDocument/2006/relationships/image" Target="../media/image7.png"/><Relationship Id="rId10" Type="http://schemas.openxmlformats.org/officeDocument/2006/relationships/image" Target="../media/image5.png"/><Relationship Id="rId9" Type="http://schemas.openxmlformats.org/officeDocument/2006/relationships/image" Target="../media/image22.png"/><Relationship Id="rId5" Type="http://schemas.openxmlformats.org/officeDocument/2006/relationships/image" Target="../media/image12.png"/><Relationship Id="rId6" Type="http://schemas.openxmlformats.org/officeDocument/2006/relationships/image" Target="../media/image18.jpg"/><Relationship Id="rId7" Type="http://schemas.openxmlformats.org/officeDocument/2006/relationships/image" Target="../media/image17.png"/><Relationship Id="rId8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png"/><Relationship Id="rId4" Type="http://schemas.openxmlformats.org/officeDocument/2006/relationships/image" Target="../media/image1.png"/><Relationship Id="rId10" Type="http://schemas.openxmlformats.org/officeDocument/2006/relationships/image" Target="../media/image7.png"/><Relationship Id="rId9" Type="http://schemas.openxmlformats.org/officeDocument/2006/relationships/image" Target="../media/image5.png"/><Relationship Id="rId5" Type="http://schemas.openxmlformats.org/officeDocument/2006/relationships/image" Target="../media/image20.jpg"/><Relationship Id="rId6" Type="http://schemas.openxmlformats.org/officeDocument/2006/relationships/image" Target="../media/image26.jpg"/><Relationship Id="rId7" Type="http://schemas.openxmlformats.org/officeDocument/2006/relationships/image" Target="../media/image21.jpg"/><Relationship Id="rId8" Type="http://schemas.openxmlformats.org/officeDocument/2006/relationships/image" Target="../media/image2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Relationship Id="rId4" Type="http://schemas.openxmlformats.org/officeDocument/2006/relationships/image" Target="../media/image1.png"/><Relationship Id="rId5" Type="http://schemas.openxmlformats.org/officeDocument/2006/relationships/image" Target="../media/image31.png"/><Relationship Id="rId6" Type="http://schemas.openxmlformats.org/officeDocument/2006/relationships/image" Target="../media/image5.png"/><Relationship Id="rId7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30.png"/><Relationship Id="rId10" Type="http://schemas.openxmlformats.org/officeDocument/2006/relationships/image" Target="../media/image36.jpg"/><Relationship Id="rId13" Type="http://schemas.openxmlformats.org/officeDocument/2006/relationships/image" Target="../media/image5.png"/><Relationship Id="rId1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27.png"/><Relationship Id="rId14" Type="http://schemas.openxmlformats.org/officeDocument/2006/relationships/image" Target="../media/image7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8.png"/><Relationship Id="rId8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/>
        </p:nvSpPr>
        <p:spPr>
          <a:xfrm>
            <a:off x="0" y="4744809"/>
            <a:ext cx="931114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SCENARI FUTURI PER UNA MOBILITÀ DOLCE 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303863" y="5327119"/>
            <a:ext cx="846651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INTERVENTI E PROGETTI PER LA MOBILITÀ CICLOPEDONALE</a:t>
            </a:r>
            <a:endParaRPr b="1"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22"/>
          <p:cNvGrpSpPr/>
          <p:nvPr/>
        </p:nvGrpSpPr>
        <p:grpSpPr>
          <a:xfrm>
            <a:off x="2330605" y="5926163"/>
            <a:ext cx="6556916" cy="742266"/>
            <a:chOff x="2330605" y="5926163"/>
            <a:chExt cx="6556916" cy="742266"/>
          </a:xfrm>
        </p:grpSpPr>
        <p:pic>
          <p:nvPicPr>
            <p:cNvPr id="273" name="Google Shape;273;p22"/>
            <p:cNvPicPr preferRelativeResize="0"/>
            <p:nvPr/>
          </p:nvPicPr>
          <p:blipFill rotWithShape="1">
            <a:blip r:embed="rId4">
              <a:alphaModFix/>
            </a:blip>
            <a:srcRect b="12562" l="4615" r="79653" t="0"/>
            <a:stretch/>
          </p:blipFill>
          <p:spPr>
            <a:xfrm>
              <a:off x="2330605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" name="Google Shape;274;p22"/>
            <p:cNvPicPr preferRelativeResize="0"/>
            <p:nvPr/>
          </p:nvPicPr>
          <p:blipFill rotWithShape="1">
            <a:blip r:embed="rId4">
              <a:alphaModFix/>
            </a:blip>
            <a:srcRect b="12562" l="21689" r="62579" t="0"/>
            <a:stretch/>
          </p:blipFill>
          <p:spPr>
            <a:xfrm>
              <a:off x="3654239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22"/>
            <p:cNvPicPr preferRelativeResize="0"/>
            <p:nvPr/>
          </p:nvPicPr>
          <p:blipFill rotWithShape="1">
            <a:blip r:embed="rId4">
              <a:alphaModFix/>
            </a:blip>
            <a:srcRect b="12562" l="47804" r="36463" t="0"/>
            <a:stretch/>
          </p:blipFill>
          <p:spPr>
            <a:xfrm>
              <a:off x="5056176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" name="Google Shape;276;p22"/>
            <p:cNvPicPr preferRelativeResize="0"/>
            <p:nvPr/>
          </p:nvPicPr>
          <p:blipFill rotWithShape="1">
            <a:blip r:embed="rId4">
              <a:alphaModFix/>
            </a:blip>
            <a:srcRect b="12562" l="81248" r="3873" t="0"/>
            <a:stretch/>
          </p:blipFill>
          <p:spPr>
            <a:xfrm>
              <a:off x="7527072" y="5926163"/>
              <a:ext cx="1360449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" name="Google Shape;277;p22"/>
            <p:cNvPicPr preferRelativeResize="0"/>
            <p:nvPr/>
          </p:nvPicPr>
          <p:blipFill rotWithShape="1">
            <a:blip r:embed="rId4">
              <a:alphaModFix/>
            </a:blip>
            <a:srcRect b="12562" l="63469" r="17133" t="0"/>
            <a:stretch/>
          </p:blipFill>
          <p:spPr>
            <a:xfrm>
              <a:off x="6266985" y="5926163"/>
              <a:ext cx="1773701" cy="7422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A picture containing outdoor, building, transport, tree&#10;&#10;Description generated with high confidence" id="278" name="Google Shape;278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265964" y="1496282"/>
            <a:ext cx="2077207" cy="902519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descr="A picture containing building, outdoor&#10;&#10;Description generated with high confidence" id="279" name="Google Shape;279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800000">
            <a:off x="251521" y="2482306"/>
            <a:ext cx="2097692" cy="902744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280" name="Google Shape;280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01783" y="1576496"/>
            <a:ext cx="5397911" cy="1769911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1" name="Google Shape;281;p22"/>
          <p:cNvSpPr/>
          <p:nvPr/>
        </p:nvSpPr>
        <p:spPr>
          <a:xfrm>
            <a:off x="2669261" y="3466441"/>
            <a:ext cx="2282152" cy="2089675"/>
          </a:xfrm>
          <a:prstGeom prst="roundRect">
            <a:avLst>
              <a:gd fmla="val 16667" name="adj"/>
            </a:avLst>
          </a:prstGeom>
          <a:solidFill>
            <a:srgbClr val="DAE5F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22"/>
          <p:cNvSpPr/>
          <p:nvPr/>
        </p:nvSpPr>
        <p:spPr>
          <a:xfrm>
            <a:off x="627621" y="5523762"/>
            <a:ext cx="163237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Videocamere e GPS</a:t>
            </a:r>
            <a:endParaRPr/>
          </a:p>
        </p:txBody>
      </p:sp>
      <p:pic>
        <p:nvPicPr>
          <p:cNvPr descr="A close up of a map&#10;&#10;Description generated with very high confidence" id="283" name="Google Shape;283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216823" y="3531192"/>
            <a:ext cx="1899703" cy="1352145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4" name="Google Shape;284;p22"/>
          <p:cNvSpPr/>
          <p:nvPr/>
        </p:nvSpPr>
        <p:spPr>
          <a:xfrm>
            <a:off x="2785727" y="5528721"/>
            <a:ext cx="216568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Analisi delle immagini</a:t>
            </a:r>
            <a:endParaRPr b="1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screenshot of a computer screen&#10;&#10;Description generated with very high confidence" id="285" name="Google Shape;285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954039" y="3513251"/>
            <a:ext cx="1725579" cy="1137382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close up of a car in front of a mirror&#10;&#10;Description generated with high confidence" id="286" name="Google Shape;286;p2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76880" y="3493239"/>
            <a:ext cx="1766291" cy="2062878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7" name="Google Shape;287;p2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762609" y="4361133"/>
            <a:ext cx="2123713" cy="1093731"/>
          </a:xfrm>
          <a:prstGeom prst="roundRect">
            <a:avLst>
              <a:gd fmla="val 10702" name="adj"/>
            </a:avLst>
          </a:prstGeom>
          <a:solidFill>
            <a:srgbClr val="ECECE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8" name="Google Shape;288;p22"/>
          <p:cNvSpPr/>
          <p:nvPr/>
        </p:nvSpPr>
        <p:spPr>
          <a:xfrm>
            <a:off x="1551019" y="989751"/>
            <a:ext cx="625719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Attraversamenti sulle e fuori dalle strisce pedonali</a:t>
            </a:r>
            <a:endParaRPr b="1"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2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643888" y="3638557"/>
            <a:ext cx="2076060" cy="115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599855" y="4605570"/>
            <a:ext cx="2899839" cy="114169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2"/>
          <p:cNvSpPr/>
          <p:nvPr/>
        </p:nvSpPr>
        <p:spPr>
          <a:xfrm>
            <a:off x="681434" y="3048476"/>
            <a:ext cx="147790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jaywalking event </a:t>
            </a:r>
            <a:endParaRPr b="1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22"/>
          <p:cNvSpPr/>
          <p:nvPr/>
        </p:nvSpPr>
        <p:spPr>
          <a:xfrm>
            <a:off x="6427832" y="5053691"/>
            <a:ext cx="207186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Modelli comportamentali del driver</a:t>
            </a:r>
            <a:endParaRPr b="1" sz="1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22"/>
          <p:cNvSpPr txBox="1"/>
          <p:nvPr/>
        </p:nvSpPr>
        <p:spPr>
          <a:xfrm>
            <a:off x="5912690" y="462980"/>
            <a:ext cx="3189199" cy="3564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b="1" lang="it-IT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Studi di campo con veicoli strumentati</a:t>
            </a:r>
            <a:endParaRPr b="1"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2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357521" y="40597"/>
            <a:ext cx="752602" cy="40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205679" y="40597"/>
            <a:ext cx="903851" cy="407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23"/>
          <p:cNvGrpSpPr/>
          <p:nvPr/>
        </p:nvGrpSpPr>
        <p:grpSpPr>
          <a:xfrm>
            <a:off x="2330605" y="5926163"/>
            <a:ext cx="6556916" cy="742266"/>
            <a:chOff x="2330605" y="5926163"/>
            <a:chExt cx="6556916" cy="742266"/>
          </a:xfrm>
        </p:grpSpPr>
        <p:pic>
          <p:nvPicPr>
            <p:cNvPr id="302" name="Google Shape;302;p23"/>
            <p:cNvPicPr preferRelativeResize="0"/>
            <p:nvPr/>
          </p:nvPicPr>
          <p:blipFill rotWithShape="1">
            <a:blip r:embed="rId4">
              <a:alphaModFix/>
            </a:blip>
            <a:srcRect b="12562" l="4615" r="79653" t="0"/>
            <a:stretch/>
          </p:blipFill>
          <p:spPr>
            <a:xfrm>
              <a:off x="2330605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23"/>
            <p:cNvPicPr preferRelativeResize="0"/>
            <p:nvPr/>
          </p:nvPicPr>
          <p:blipFill rotWithShape="1">
            <a:blip r:embed="rId4">
              <a:alphaModFix/>
            </a:blip>
            <a:srcRect b="12562" l="21689" r="62579" t="0"/>
            <a:stretch/>
          </p:blipFill>
          <p:spPr>
            <a:xfrm>
              <a:off x="3654239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23"/>
            <p:cNvPicPr preferRelativeResize="0"/>
            <p:nvPr/>
          </p:nvPicPr>
          <p:blipFill rotWithShape="1">
            <a:blip r:embed="rId4">
              <a:alphaModFix/>
            </a:blip>
            <a:srcRect b="12562" l="47804" r="36463" t="0"/>
            <a:stretch/>
          </p:blipFill>
          <p:spPr>
            <a:xfrm>
              <a:off x="5056176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p23"/>
            <p:cNvPicPr preferRelativeResize="0"/>
            <p:nvPr/>
          </p:nvPicPr>
          <p:blipFill rotWithShape="1">
            <a:blip r:embed="rId4">
              <a:alphaModFix/>
            </a:blip>
            <a:srcRect b="12562" l="81248" r="3873" t="0"/>
            <a:stretch/>
          </p:blipFill>
          <p:spPr>
            <a:xfrm>
              <a:off x="7527072" y="5926163"/>
              <a:ext cx="1360449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" name="Google Shape;306;p23"/>
            <p:cNvPicPr preferRelativeResize="0"/>
            <p:nvPr/>
          </p:nvPicPr>
          <p:blipFill rotWithShape="1">
            <a:blip r:embed="rId4">
              <a:alphaModFix/>
            </a:blip>
            <a:srcRect b="12562" l="63469" r="17133" t="0"/>
            <a:stretch/>
          </p:blipFill>
          <p:spPr>
            <a:xfrm>
              <a:off x="6266985" y="5926163"/>
              <a:ext cx="1773701" cy="7422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7" name="Google Shape;307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157" y="1482937"/>
            <a:ext cx="1947986" cy="1910477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3"/>
          <p:cNvSpPr/>
          <p:nvPr/>
        </p:nvSpPr>
        <p:spPr>
          <a:xfrm>
            <a:off x="201510" y="952719"/>
            <a:ext cx="200913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-IT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Municipio IX, Torrino-Mezzocammino </a:t>
            </a:r>
            <a:endParaRPr i="1" sz="1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23"/>
          <p:cNvSpPr/>
          <p:nvPr/>
        </p:nvSpPr>
        <p:spPr>
          <a:xfrm>
            <a:off x="234657" y="1256828"/>
            <a:ext cx="1397597" cy="304892"/>
          </a:xfrm>
          <a:prstGeom prst="rect">
            <a:avLst/>
          </a:prstGeom>
          <a:noFill/>
          <a:ln>
            <a:noFill/>
          </a:ln>
          <a:effectLst>
            <a:outerShdw sx="1000" rotWithShape="0" dist="119618" sy="1000">
              <a:schemeClr val="dk1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Via Gianluigi Bonelli</a:t>
            </a:r>
            <a:endParaRPr b="0" i="0" sz="1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" name="Google Shape;310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03054" y="2183224"/>
            <a:ext cx="1844288" cy="118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77914" y="1103738"/>
            <a:ext cx="1869428" cy="99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34788" y="1158888"/>
            <a:ext cx="2405745" cy="2219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408622" y="2382301"/>
            <a:ext cx="2438713" cy="1109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627978" y="1173605"/>
            <a:ext cx="1446410" cy="121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852288" y="1980849"/>
            <a:ext cx="1990094" cy="1355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353365" y="3558609"/>
            <a:ext cx="2260747" cy="2204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21693" y="3292129"/>
            <a:ext cx="2665765" cy="2318056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3"/>
          <p:cNvSpPr/>
          <p:nvPr/>
        </p:nvSpPr>
        <p:spPr>
          <a:xfrm>
            <a:off x="5337660" y="5448078"/>
            <a:ext cx="3631784" cy="25648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sx="1000" rotWithShape="0" dist="119618" sy="1000">
              <a:schemeClr val="dk1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it-IT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Logit(P(Y=1)) = - 0,042* V</a:t>
            </a:r>
            <a:r>
              <a:rPr b="0" baseline="-25000" i="1" lang="it-IT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  </a:t>
            </a:r>
            <a:r>
              <a:rPr b="0" i="1" lang="it-IT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+0,963* TTZ</a:t>
            </a:r>
            <a:r>
              <a:rPr b="0" baseline="-25000" i="1" lang="it-IT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arr </a:t>
            </a:r>
            <a:r>
              <a:rPr b="0" i="1" lang="it-IT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+1,007* red</a:t>
            </a:r>
            <a:r>
              <a:rPr b="0" baseline="-25000" i="1" lang="it-IT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1" lang="it-IT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-1,852</a:t>
            </a:r>
            <a:endParaRPr/>
          </a:p>
        </p:txBody>
      </p:sp>
      <p:sp>
        <p:nvSpPr>
          <p:cNvPr id="319" name="Google Shape;319;p23"/>
          <p:cNvSpPr/>
          <p:nvPr/>
        </p:nvSpPr>
        <p:spPr>
          <a:xfrm>
            <a:off x="5286791" y="3966089"/>
            <a:ext cx="1066574" cy="1256754"/>
          </a:xfrm>
          <a:prstGeom prst="rect">
            <a:avLst/>
          </a:prstGeom>
          <a:noFill/>
          <a:ln>
            <a:noFill/>
          </a:ln>
          <a:effectLst>
            <a:outerShdw sx="1000" rotWithShape="0" dist="119618" sy="1000">
              <a:schemeClr val="dk1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it-IT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Modelli previsionali della probabilità di concedere la precedenza</a:t>
            </a:r>
            <a:endParaRPr b="0" i="1" sz="1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23"/>
          <p:cNvSpPr/>
          <p:nvPr/>
        </p:nvSpPr>
        <p:spPr>
          <a:xfrm>
            <a:off x="544536" y="5345739"/>
            <a:ext cx="186832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it-IT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Opportunità di concedere precedenza</a:t>
            </a:r>
            <a:endParaRPr i="1" sz="1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2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329688" y="3627686"/>
            <a:ext cx="2775737" cy="2342943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3"/>
          <p:cNvSpPr/>
          <p:nvPr/>
        </p:nvSpPr>
        <p:spPr>
          <a:xfrm>
            <a:off x="4891963" y="716605"/>
            <a:ext cx="329713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Attraversamenti pedonali </a:t>
            </a:r>
            <a:endParaRPr b="1"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23"/>
          <p:cNvSpPr txBox="1"/>
          <p:nvPr/>
        </p:nvSpPr>
        <p:spPr>
          <a:xfrm>
            <a:off x="7010434" y="456583"/>
            <a:ext cx="2064854" cy="2713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b="1" lang="it-IT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Studi osservazionali</a:t>
            </a:r>
            <a:endParaRPr b="1"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4" name="Google Shape;324;p2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357521" y="40597"/>
            <a:ext cx="752602" cy="40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8205679" y="40597"/>
            <a:ext cx="903851" cy="407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24"/>
          <p:cNvGrpSpPr/>
          <p:nvPr/>
        </p:nvGrpSpPr>
        <p:grpSpPr>
          <a:xfrm>
            <a:off x="2330605" y="5926163"/>
            <a:ext cx="6556916" cy="742266"/>
            <a:chOff x="2330605" y="5926163"/>
            <a:chExt cx="6556916" cy="742266"/>
          </a:xfrm>
        </p:grpSpPr>
        <p:pic>
          <p:nvPicPr>
            <p:cNvPr id="332" name="Google Shape;332;p24"/>
            <p:cNvPicPr preferRelativeResize="0"/>
            <p:nvPr/>
          </p:nvPicPr>
          <p:blipFill rotWithShape="1">
            <a:blip r:embed="rId4">
              <a:alphaModFix/>
            </a:blip>
            <a:srcRect b="12562" l="4615" r="79653" t="0"/>
            <a:stretch/>
          </p:blipFill>
          <p:spPr>
            <a:xfrm>
              <a:off x="2330605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3" name="Google Shape;333;p24"/>
            <p:cNvPicPr preferRelativeResize="0"/>
            <p:nvPr/>
          </p:nvPicPr>
          <p:blipFill rotWithShape="1">
            <a:blip r:embed="rId4">
              <a:alphaModFix/>
            </a:blip>
            <a:srcRect b="12562" l="21689" r="62579" t="0"/>
            <a:stretch/>
          </p:blipFill>
          <p:spPr>
            <a:xfrm>
              <a:off x="3654239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4" name="Google Shape;334;p24"/>
            <p:cNvPicPr preferRelativeResize="0"/>
            <p:nvPr/>
          </p:nvPicPr>
          <p:blipFill rotWithShape="1">
            <a:blip r:embed="rId4">
              <a:alphaModFix/>
            </a:blip>
            <a:srcRect b="12562" l="47804" r="36463" t="0"/>
            <a:stretch/>
          </p:blipFill>
          <p:spPr>
            <a:xfrm>
              <a:off x="5056176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5" name="Google Shape;335;p24"/>
            <p:cNvPicPr preferRelativeResize="0"/>
            <p:nvPr/>
          </p:nvPicPr>
          <p:blipFill rotWithShape="1">
            <a:blip r:embed="rId4">
              <a:alphaModFix/>
            </a:blip>
            <a:srcRect b="12562" l="81248" r="3873" t="0"/>
            <a:stretch/>
          </p:blipFill>
          <p:spPr>
            <a:xfrm>
              <a:off x="7527072" y="5926163"/>
              <a:ext cx="1360449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" name="Google Shape;336;p24"/>
            <p:cNvPicPr preferRelativeResize="0"/>
            <p:nvPr/>
          </p:nvPicPr>
          <p:blipFill rotWithShape="1">
            <a:blip r:embed="rId4">
              <a:alphaModFix/>
            </a:blip>
            <a:srcRect b="12562" l="63469" r="17133" t="0"/>
            <a:stretch/>
          </p:blipFill>
          <p:spPr>
            <a:xfrm>
              <a:off x="6266985" y="5926163"/>
              <a:ext cx="1773701" cy="7422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7" name="Google Shape;337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4198" y="3959017"/>
            <a:ext cx="1764946" cy="150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29144" y="3971803"/>
            <a:ext cx="1653141" cy="1497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82285" y="3984589"/>
            <a:ext cx="1653141" cy="1497409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4"/>
          <p:cNvSpPr/>
          <p:nvPr/>
        </p:nvSpPr>
        <p:spPr>
          <a:xfrm>
            <a:off x="5417821" y="1248302"/>
            <a:ext cx="2106396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Riprese video fornite dal Comando della Polizia Locale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 Roma  Capitale </a:t>
            </a:r>
            <a:endParaRPr/>
          </a:p>
        </p:txBody>
      </p:sp>
      <p:pic>
        <p:nvPicPr>
          <p:cNvPr id="341" name="Google Shape;341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360344" y="1507066"/>
            <a:ext cx="603717" cy="55966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4"/>
          <p:cNvSpPr/>
          <p:nvPr/>
        </p:nvSpPr>
        <p:spPr>
          <a:xfrm>
            <a:off x="5417821" y="1248302"/>
            <a:ext cx="3583927" cy="1060558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24"/>
          <p:cNvSpPr/>
          <p:nvPr/>
        </p:nvSpPr>
        <p:spPr>
          <a:xfrm>
            <a:off x="5472961" y="2767168"/>
            <a:ext cx="2376264" cy="338554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2" marL="51435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16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Due studi pilota</a:t>
            </a:r>
            <a:endParaRPr/>
          </a:p>
        </p:txBody>
      </p:sp>
      <p:sp>
        <p:nvSpPr>
          <p:cNvPr id="344" name="Google Shape;344;p24"/>
          <p:cNvSpPr/>
          <p:nvPr/>
        </p:nvSpPr>
        <p:spPr>
          <a:xfrm>
            <a:off x="5472961" y="3275171"/>
            <a:ext cx="3535432" cy="941796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Studio osservazionale per l'analisi delle interazioni driver-pedone alle intersezioni semaforizzate</a:t>
            </a:r>
            <a:endParaRPr/>
          </a:p>
        </p:txBody>
      </p:sp>
      <p:sp>
        <p:nvSpPr>
          <p:cNvPr id="345" name="Google Shape;345;p24"/>
          <p:cNvSpPr/>
          <p:nvPr/>
        </p:nvSpPr>
        <p:spPr>
          <a:xfrm>
            <a:off x="5472961" y="4340595"/>
            <a:ext cx="3524002" cy="1077218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Studio osservazionale sul comportamento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degli utenti dei veicoli a due ruote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alle intersezioni semaforizzate</a:t>
            </a:r>
            <a:endParaRPr/>
          </a:p>
        </p:txBody>
      </p:sp>
      <p:pic>
        <p:nvPicPr>
          <p:cNvPr id="346" name="Google Shape;346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195380" y="1457351"/>
            <a:ext cx="687283" cy="6872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7" name="Google Shape;347;p24"/>
          <p:cNvGrpSpPr/>
          <p:nvPr/>
        </p:nvGrpSpPr>
        <p:grpSpPr>
          <a:xfrm>
            <a:off x="164199" y="1186963"/>
            <a:ext cx="5022304" cy="2677553"/>
            <a:chOff x="164199" y="1186963"/>
            <a:chExt cx="5022304" cy="2677553"/>
          </a:xfrm>
        </p:grpSpPr>
        <p:pic>
          <p:nvPicPr>
            <p:cNvPr id="348" name="Google Shape;348;p24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64199" y="1186963"/>
              <a:ext cx="5022304" cy="26775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9" name="Google Shape;349;p24"/>
            <p:cNvSpPr/>
            <p:nvPr/>
          </p:nvSpPr>
          <p:spPr>
            <a:xfrm>
              <a:off x="1064029" y="1670858"/>
              <a:ext cx="3253159" cy="125522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0" name="Google Shape;350;p24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100657" y="1708600"/>
              <a:ext cx="1589951" cy="11647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24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2755714" y="1708600"/>
              <a:ext cx="1482158" cy="117973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2" name="Google Shape;352;p2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357521" y="40597"/>
            <a:ext cx="752602" cy="40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205679" y="40597"/>
            <a:ext cx="903851" cy="40726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4"/>
          <p:cNvSpPr txBox="1"/>
          <p:nvPr/>
        </p:nvSpPr>
        <p:spPr>
          <a:xfrm>
            <a:off x="7010434" y="456583"/>
            <a:ext cx="2064854" cy="2713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b="1" lang="it-IT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Studi osservazionali</a:t>
            </a:r>
            <a:endParaRPr b="1"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25"/>
          <p:cNvGrpSpPr/>
          <p:nvPr/>
        </p:nvGrpSpPr>
        <p:grpSpPr>
          <a:xfrm>
            <a:off x="2330605" y="5926163"/>
            <a:ext cx="6556916" cy="742266"/>
            <a:chOff x="2330605" y="5926163"/>
            <a:chExt cx="6556916" cy="742266"/>
          </a:xfrm>
        </p:grpSpPr>
        <p:pic>
          <p:nvPicPr>
            <p:cNvPr id="361" name="Google Shape;361;p25"/>
            <p:cNvPicPr preferRelativeResize="0"/>
            <p:nvPr/>
          </p:nvPicPr>
          <p:blipFill rotWithShape="1">
            <a:blip r:embed="rId4">
              <a:alphaModFix/>
            </a:blip>
            <a:srcRect b="12562" l="4615" r="79653" t="0"/>
            <a:stretch/>
          </p:blipFill>
          <p:spPr>
            <a:xfrm>
              <a:off x="2330605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2" name="Google Shape;362;p25"/>
            <p:cNvPicPr preferRelativeResize="0"/>
            <p:nvPr/>
          </p:nvPicPr>
          <p:blipFill rotWithShape="1">
            <a:blip r:embed="rId4">
              <a:alphaModFix/>
            </a:blip>
            <a:srcRect b="12562" l="21689" r="62579" t="0"/>
            <a:stretch/>
          </p:blipFill>
          <p:spPr>
            <a:xfrm>
              <a:off x="3654239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Google Shape;363;p25"/>
            <p:cNvPicPr preferRelativeResize="0"/>
            <p:nvPr/>
          </p:nvPicPr>
          <p:blipFill rotWithShape="1">
            <a:blip r:embed="rId4">
              <a:alphaModFix/>
            </a:blip>
            <a:srcRect b="12562" l="47804" r="36463" t="0"/>
            <a:stretch/>
          </p:blipFill>
          <p:spPr>
            <a:xfrm>
              <a:off x="5056176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" name="Google Shape;364;p25"/>
            <p:cNvPicPr preferRelativeResize="0"/>
            <p:nvPr/>
          </p:nvPicPr>
          <p:blipFill rotWithShape="1">
            <a:blip r:embed="rId4">
              <a:alphaModFix/>
            </a:blip>
            <a:srcRect b="12562" l="81248" r="3873" t="0"/>
            <a:stretch/>
          </p:blipFill>
          <p:spPr>
            <a:xfrm>
              <a:off x="7527072" y="5926163"/>
              <a:ext cx="1360449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5" name="Google Shape;365;p25"/>
            <p:cNvPicPr preferRelativeResize="0"/>
            <p:nvPr/>
          </p:nvPicPr>
          <p:blipFill rotWithShape="1">
            <a:blip r:embed="rId4">
              <a:alphaModFix/>
            </a:blip>
            <a:srcRect b="12562" l="63469" r="17133" t="0"/>
            <a:stretch/>
          </p:blipFill>
          <p:spPr>
            <a:xfrm>
              <a:off x="6266985" y="5926163"/>
              <a:ext cx="1773701" cy="74226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6" name="Google Shape;366;p25"/>
          <p:cNvSpPr/>
          <p:nvPr/>
        </p:nvSpPr>
        <p:spPr>
          <a:xfrm>
            <a:off x="585966" y="1033659"/>
            <a:ext cx="755977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Interazioni  driver-pedone alle intersezioni semaforizzate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7" name="Google Shape;367;p25"/>
          <p:cNvGrpSpPr/>
          <p:nvPr/>
        </p:nvGrpSpPr>
        <p:grpSpPr>
          <a:xfrm>
            <a:off x="5432501" y="1446715"/>
            <a:ext cx="3240286" cy="1484658"/>
            <a:chOff x="2913878" y="602185"/>
            <a:chExt cx="6223751" cy="3510166"/>
          </a:xfrm>
        </p:grpSpPr>
        <p:pic>
          <p:nvPicPr>
            <p:cNvPr id="368" name="Google Shape;368;p2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66601" y="602185"/>
              <a:ext cx="3571495" cy="30296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9" name="Google Shape;369;p25"/>
            <p:cNvSpPr txBox="1"/>
            <p:nvPr/>
          </p:nvSpPr>
          <p:spPr>
            <a:xfrm>
              <a:off x="4703388" y="3581900"/>
              <a:ext cx="4434241" cy="530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1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Viale Palmiro Togliatti – Via dei Meli</a:t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25"/>
            <p:cNvSpPr txBox="1"/>
            <p:nvPr/>
          </p:nvSpPr>
          <p:spPr>
            <a:xfrm>
              <a:off x="2913878" y="2254016"/>
              <a:ext cx="3048890" cy="8619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1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Viale dell’Università – Viale Regina Elena</a:t>
              </a:r>
              <a:endParaRPr/>
            </a:p>
          </p:txBody>
        </p:sp>
        <p:sp>
          <p:nvSpPr>
            <p:cNvPr id="371" name="Google Shape;371;p25"/>
            <p:cNvSpPr txBox="1"/>
            <p:nvPr/>
          </p:nvSpPr>
          <p:spPr>
            <a:xfrm>
              <a:off x="3001694" y="1185489"/>
              <a:ext cx="3624783" cy="5821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1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Via Leone IV – Viale </a:t>
              </a:r>
              <a:r>
                <a:rPr b="1" lang="it-IT" sz="1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Vaticano</a:t>
              </a:r>
              <a:endParaRPr/>
            </a:p>
          </p:txBody>
        </p:sp>
        <p:cxnSp>
          <p:nvCxnSpPr>
            <p:cNvPr id="372" name="Google Shape;372;p25"/>
            <p:cNvCxnSpPr/>
            <p:nvPr/>
          </p:nvCxnSpPr>
          <p:spPr>
            <a:xfrm>
              <a:off x="5640636" y="1743744"/>
              <a:ext cx="1279873" cy="247255"/>
            </a:xfrm>
            <a:prstGeom prst="straightConnector1">
              <a:avLst/>
            </a:prstGeom>
            <a:noFill/>
            <a:ln cap="flat" cmpd="sng" w="12700">
              <a:solidFill>
                <a:srgbClr val="C0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373" name="Google Shape;373;p25"/>
            <p:cNvCxnSpPr/>
            <p:nvPr/>
          </p:nvCxnSpPr>
          <p:spPr>
            <a:xfrm flipH="1" rot="10800000">
              <a:off x="5800805" y="2096901"/>
              <a:ext cx="1376169" cy="304787"/>
            </a:xfrm>
            <a:prstGeom prst="straightConnector1">
              <a:avLst/>
            </a:prstGeom>
            <a:noFill/>
            <a:ln cap="flat" cmpd="sng" w="12700">
              <a:solidFill>
                <a:srgbClr val="C0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374" name="Google Shape;374;p25"/>
            <p:cNvCxnSpPr>
              <a:stCxn id="369" idx="0"/>
            </p:cNvCxnSpPr>
            <p:nvPr/>
          </p:nvCxnSpPr>
          <p:spPr>
            <a:xfrm flipH="1" rot="10800000">
              <a:off x="6920508" y="2183900"/>
              <a:ext cx="498000" cy="1398000"/>
            </a:xfrm>
            <a:prstGeom prst="straightConnector1">
              <a:avLst/>
            </a:prstGeom>
            <a:noFill/>
            <a:ln cap="flat" cmpd="sng" w="12700">
              <a:solidFill>
                <a:srgbClr val="C0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grpSp>
        <p:nvGrpSpPr>
          <p:cNvPr id="375" name="Google Shape;375;p25"/>
          <p:cNvGrpSpPr/>
          <p:nvPr/>
        </p:nvGrpSpPr>
        <p:grpSpPr>
          <a:xfrm>
            <a:off x="2059179" y="1482962"/>
            <a:ext cx="1257654" cy="1167218"/>
            <a:chOff x="4385726" y="2526150"/>
            <a:chExt cx="1365758" cy="1267548"/>
          </a:xfrm>
        </p:grpSpPr>
        <p:grpSp>
          <p:nvGrpSpPr>
            <p:cNvPr id="376" name="Google Shape;376;p25"/>
            <p:cNvGrpSpPr/>
            <p:nvPr/>
          </p:nvGrpSpPr>
          <p:grpSpPr>
            <a:xfrm>
              <a:off x="4385726" y="2526150"/>
              <a:ext cx="1365758" cy="1267548"/>
              <a:chOff x="4332475" y="2709035"/>
              <a:chExt cx="1796028" cy="1666878"/>
            </a:xfrm>
          </p:grpSpPr>
          <p:pic>
            <p:nvPicPr>
              <p:cNvPr id="377" name="Google Shape;377;p25"/>
              <p:cNvPicPr preferRelativeResize="0"/>
              <p:nvPr/>
            </p:nvPicPr>
            <p:blipFill rotWithShape="1">
              <a:blip r:embed="rId6">
                <a:alphaModFix/>
              </a:blip>
              <a:srcRect b="12209" l="29119" r="27711" t="22258"/>
              <a:stretch/>
            </p:blipFill>
            <p:spPr>
              <a:xfrm>
                <a:off x="4332475" y="2709035"/>
                <a:ext cx="1796028" cy="166687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8" name="Google Shape;378;p25"/>
              <p:cNvSpPr/>
              <p:nvPr/>
            </p:nvSpPr>
            <p:spPr>
              <a:xfrm rot="-5586585">
                <a:off x="5453253" y="3104092"/>
                <a:ext cx="270724" cy="254812"/>
              </a:xfrm>
              <a:prstGeom prst="bentArrow">
                <a:avLst>
                  <a:gd fmla="val 25000" name="adj1"/>
                  <a:gd fmla="val 25000" name="adj2"/>
                  <a:gd fmla="val 25000" name="adj3"/>
                  <a:gd fmla="val 43750" name="adj4"/>
                </a:avLst>
              </a:prstGeom>
              <a:solidFill>
                <a:srgbClr val="FFFF00"/>
              </a:solidFill>
              <a:ln cap="flat" cmpd="sng" w="2540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9" name="Google Shape;379;p25"/>
            <p:cNvSpPr/>
            <p:nvPr/>
          </p:nvSpPr>
          <p:spPr>
            <a:xfrm flipH="1" rot="6673305">
              <a:off x="4744993" y="3046970"/>
              <a:ext cx="184509" cy="233983"/>
            </a:xfrm>
            <a:prstGeom prst="bentArrow">
              <a:avLst>
                <a:gd fmla="val 25000" name="adj1"/>
                <a:gd fmla="val 25000" name="adj2"/>
                <a:gd fmla="val 25000" name="adj3"/>
                <a:gd fmla="val 43750" name="adj4"/>
              </a:avLst>
            </a:prstGeom>
            <a:solidFill>
              <a:srgbClr val="FFFF00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0" name="Google Shape;380;p25"/>
          <p:cNvGrpSpPr/>
          <p:nvPr/>
        </p:nvGrpSpPr>
        <p:grpSpPr>
          <a:xfrm>
            <a:off x="3966659" y="1482962"/>
            <a:ext cx="1240568" cy="1167218"/>
            <a:chOff x="4385728" y="3998269"/>
            <a:chExt cx="1339180" cy="1260000"/>
          </a:xfrm>
        </p:grpSpPr>
        <p:pic>
          <p:nvPicPr>
            <p:cNvPr id="381" name="Google Shape;381;p25"/>
            <p:cNvPicPr preferRelativeResize="0"/>
            <p:nvPr/>
          </p:nvPicPr>
          <p:blipFill rotWithShape="1">
            <a:blip r:embed="rId7">
              <a:alphaModFix/>
            </a:blip>
            <a:srcRect b="28433" l="27699" r="44671" t="29045"/>
            <a:stretch/>
          </p:blipFill>
          <p:spPr>
            <a:xfrm>
              <a:off x="4385728" y="3998269"/>
              <a:ext cx="1339180" cy="12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2" name="Google Shape;382;p25"/>
            <p:cNvSpPr/>
            <p:nvPr/>
          </p:nvSpPr>
          <p:spPr>
            <a:xfrm rot="10800000">
              <a:off x="5049329" y="4469487"/>
              <a:ext cx="226111" cy="212821"/>
            </a:xfrm>
            <a:prstGeom prst="bentArrow">
              <a:avLst>
                <a:gd fmla="val 25000" name="adj1"/>
                <a:gd fmla="val 25000" name="adj2"/>
                <a:gd fmla="val 25000" name="adj3"/>
                <a:gd fmla="val 43750" name="adj4"/>
              </a:avLst>
            </a:prstGeom>
            <a:solidFill>
              <a:srgbClr val="FFFF00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3" name="Google Shape;383;p25"/>
          <p:cNvGrpSpPr/>
          <p:nvPr/>
        </p:nvGrpSpPr>
        <p:grpSpPr>
          <a:xfrm>
            <a:off x="234804" y="1482962"/>
            <a:ext cx="1145060" cy="1167218"/>
            <a:chOff x="4366447" y="790580"/>
            <a:chExt cx="1589246" cy="1620000"/>
          </a:xfrm>
        </p:grpSpPr>
        <p:pic>
          <p:nvPicPr>
            <p:cNvPr id="384" name="Google Shape;384;p25"/>
            <p:cNvPicPr preferRelativeResize="0"/>
            <p:nvPr/>
          </p:nvPicPr>
          <p:blipFill rotWithShape="1">
            <a:blip r:embed="rId8">
              <a:alphaModFix/>
            </a:blip>
            <a:srcRect b="20079" l="25867" r="33263" t="11781"/>
            <a:stretch/>
          </p:blipFill>
          <p:spPr>
            <a:xfrm>
              <a:off x="4366447" y="790580"/>
              <a:ext cx="1589246" cy="16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5" name="Google Shape;385;p25"/>
            <p:cNvSpPr/>
            <p:nvPr/>
          </p:nvSpPr>
          <p:spPr>
            <a:xfrm rot="-5586585">
              <a:off x="5204713" y="1487984"/>
              <a:ext cx="239255" cy="225193"/>
            </a:xfrm>
            <a:prstGeom prst="bentArrow">
              <a:avLst>
                <a:gd fmla="val 25000" name="adj1"/>
                <a:gd fmla="val 25000" name="adj2"/>
                <a:gd fmla="val 25000" name="adj3"/>
                <a:gd fmla="val 43750" name="adj4"/>
              </a:avLst>
            </a:prstGeom>
            <a:solidFill>
              <a:srgbClr val="FFFF00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6" name="Google Shape;386;p25"/>
          <p:cNvSpPr txBox="1"/>
          <p:nvPr/>
        </p:nvSpPr>
        <p:spPr>
          <a:xfrm>
            <a:off x="-26033" y="2606044"/>
            <a:ext cx="178072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Via Leone IV – Viale Vaticano</a:t>
            </a:r>
            <a:endParaRPr/>
          </a:p>
        </p:txBody>
      </p:sp>
      <p:sp>
        <p:nvSpPr>
          <p:cNvPr id="387" name="Google Shape;387;p25"/>
          <p:cNvSpPr txBox="1"/>
          <p:nvPr/>
        </p:nvSpPr>
        <p:spPr>
          <a:xfrm>
            <a:off x="1686176" y="2626051"/>
            <a:ext cx="2231971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Viale dell’Università – Viale Regina Elena</a:t>
            </a:r>
            <a:endParaRPr/>
          </a:p>
        </p:txBody>
      </p:sp>
      <p:sp>
        <p:nvSpPr>
          <p:cNvPr id="388" name="Google Shape;388;p25"/>
          <p:cNvSpPr txBox="1"/>
          <p:nvPr/>
        </p:nvSpPr>
        <p:spPr>
          <a:xfrm>
            <a:off x="3726895" y="2657087"/>
            <a:ext cx="188800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Viale Palmiro Togliatti – Via dei Meli</a:t>
            </a:r>
            <a:endParaRPr/>
          </a:p>
        </p:txBody>
      </p:sp>
      <p:pic>
        <p:nvPicPr>
          <p:cNvPr id="389" name="Google Shape;389;p2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754170" y="3174780"/>
            <a:ext cx="4210864" cy="2366762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25"/>
          <p:cNvSpPr txBox="1"/>
          <p:nvPr/>
        </p:nvSpPr>
        <p:spPr>
          <a:xfrm>
            <a:off x="506324" y="5541133"/>
            <a:ext cx="336463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Svolta a sinistra  </a:t>
            </a:r>
            <a:endParaRPr b="1"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25"/>
          <p:cNvSpPr txBox="1"/>
          <p:nvPr/>
        </p:nvSpPr>
        <p:spPr>
          <a:xfrm>
            <a:off x="5308151" y="5525721"/>
            <a:ext cx="336463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Svolta a destra</a:t>
            </a:r>
            <a:endParaRPr b="1"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" name="Google Shape;392;p2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84941" y="3174780"/>
            <a:ext cx="4212701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5"/>
          <p:cNvSpPr/>
          <p:nvPr/>
        </p:nvSpPr>
        <p:spPr>
          <a:xfrm flipH="1" rot="6746893">
            <a:off x="1511753" y="4423865"/>
            <a:ext cx="496405" cy="782071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accent1"/>
          </a:solidFill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4" name="Google Shape;394;p2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357521" y="40597"/>
            <a:ext cx="752602" cy="40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2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205679" y="40597"/>
            <a:ext cx="903851" cy="407269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5"/>
          <p:cNvSpPr txBox="1"/>
          <p:nvPr/>
        </p:nvSpPr>
        <p:spPr>
          <a:xfrm>
            <a:off x="7010434" y="456583"/>
            <a:ext cx="2064854" cy="2713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b="1" lang="it-IT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Studi osservazionali</a:t>
            </a:r>
            <a:endParaRPr b="1"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oogle Shape;402;p26"/>
          <p:cNvGrpSpPr/>
          <p:nvPr/>
        </p:nvGrpSpPr>
        <p:grpSpPr>
          <a:xfrm>
            <a:off x="2330605" y="5926163"/>
            <a:ext cx="6556916" cy="742266"/>
            <a:chOff x="2330605" y="5926163"/>
            <a:chExt cx="6556916" cy="742266"/>
          </a:xfrm>
        </p:grpSpPr>
        <p:pic>
          <p:nvPicPr>
            <p:cNvPr id="403" name="Google Shape;403;p26"/>
            <p:cNvPicPr preferRelativeResize="0"/>
            <p:nvPr/>
          </p:nvPicPr>
          <p:blipFill rotWithShape="1">
            <a:blip r:embed="rId4">
              <a:alphaModFix/>
            </a:blip>
            <a:srcRect b="12562" l="4615" r="79653" t="0"/>
            <a:stretch/>
          </p:blipFill>
          <p:spPr>
            <a:xfrm>
              <a:off x="2330605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" name="Google Shape;404;p26"/>
            <p:cNvPicPr preferRelativeResize="0"/>
            <p:nvPr/>
          </p:nvPicPr>
          <p:blipFill rotWithShape="1">
            <a:blip r:embed="rId4">
              <a:alphaModFix/>
            </a:blip>
            <a:srcRect b="12562" l="21689" r="62579" t="0"/>
            <a:stretch/>
          </p:blipFill>
          <p:spPr>
            <a:xfrm>
              <a:off x="3654239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5" name="Google Shape;405;p26"/>
            <p:cNvPicPr preferRelativeResize="0"/>
            <p:nvPr/>
          </p:nvPicPr>
          <p:blipFill rotWithShape="1">
            <a:blip r:embed="rId4">
              <a:alphaModFix/>
            </a:blip>
            <a:srcRect b="12562" l="47804" r="36463" t="0"/>
            <a:stretch/>
          </p:blipFill>
          <p:spPr>
            <a:xfrm>
              <a:off x="5056176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6" name="Google Shape;406;p26"/>
            <p:cNvPicPr preferRelativeResize="0"/>
            <p:nvPr/>
          </p:nvPicPr>
          <p:blipFill rotWithShape="1">
            <a:blip r:embed="rId4">
              <a:alphaModFix/>
            </a:blip>
            <a:srcRect b="12562" l="81248" r="3873" t="0"/>
            <a:stretch/>
          </p:blipFill>
          <p:spPr>
            <a:xfrm>
              <a:off x="7527072" y="5926163"/>
              <a:ext cx="1360449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7" name="Google Shape;407;p26"/>
            <p:cNvPicPr preferRelativeResize="0"/>
            <p:nvPr/>
          </p:nvPicPr>
          <p:blipFill rotWithShape="1">
            <a:blip r:embed="rId4">
              <a:alphaModFix/>
            </a:blip>
            <a:srcRect b="12562" l="63469" r="17133" t="0"/>
            <a:stretch/>
          </p:blipFill>
          <p:spPr>
            <a:xfrm>
              <a:off x="6266985" y="5926163"/>
              <a:ext cx="1773701" cy="74226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8" name="Google Shape;408;p26"/>
          <p:cNvSpPr txBox="1"/>
          <p:nvPr/>
        </p:nvSpPr>
        <p:spPr>
          <a:xfrm>
            <a:off x="251520" y="1340768"/>
            <a:ext cx="7309486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Il contributo di Roma Tre per la sicurezza dell’utenza pedonale</a:t>
            </a:r>
            <a:endParaRPr/>
          </a:p>
        </p:txBody>
      </p:sp>
      <p:sp>
        <p:nvSpPr>
          <p:cNvPr id="409" name="Google Shape;409;p26"/>
          <p:cNvSpPr txBox="1"/>
          <p:nvPr/>
        </p:nvSpPr>
        <p:spPr>
          <a:xfrm>
            <a:off x="251519" y="2294875"/>
            <a:ext cx="8616709" cy="600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Francesco  Bella -  Università degli Studi Roma Tre </a:t>
            </a:r>
            <a:endParaRPr/>
          </a:p>
        </p:txBody>
      </p:sp>
      <p:sp>
        <p:nvSpPr>
          <p:cNvPr id="410" name="Google Shape;410;p26"/>
          <p:cNvSpPr/>
          <p:nvPr/>
        </p:nvSpPr>
        <p:spPr>
          <a:xfrm>
            <a:off x="2438008" y="3629117"/>
            <a:ext cx="4723790" cy="44005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81000" rotWithShape="0" dist="119618">
              <a:srgbClr val="000000">
                <a:alpha val="74901"/>
              </a:srgbClr>
            </a:outerShdw>
          </a:effectLst>
        </p:spPr>
        <p:txBody>
          <a:bodyPr anchorCtr="0" anchor="ctr" bIns="35700" lIns="35700" spcFirstLastPara="1" rIns="35700" wrap="square" tIns="3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-IT" sz="2391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GRAZIE PER L’ATTENZIONE</a:t>
            </a:r>
            <a:endParaRPr b="1" i="1" sz="2391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11" name="Google Shape;411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57521" y="40597"/>
            <a:ext cx="752602" cy="40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05679" y="40597"/>
            <a:ext cx="903851" cy="407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05595" y="2391322"/>
            <a:ext cx="752602" cy="40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53753" y="2391322"/>
            <a:ext cx="903851" cy="407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14"/>
          <p:cNvGrpSpPr/>
          <p:nvPr/>
        </p:nvGrpSpPr>
        <p:grpSpPr>
          <a:xfrm>
            <a:off x="2330605" y="5926163"/>
            <a:ext cx="6556916" cy="742266"/>
            <a:chOff x="2330605" y="5926163"/>
            <a:chExt cx="6556916" cy="742266"/>
          </a:xfrm>
        </p:grpSpPr>
        <p:pic>
          <p:nvPicPr>
            <p:cNvPr id="96" name="Google Shape;96;p14"/>
            <p:cNvPicPr preferRelativeResize="0"/>
            <p:nvPr/>
          </p:nvPicPr>
          <p:blipFill rotWithShape="1">
            <a:blip r:embed="rId4">
              <a:alphaModFix/>
            </a:blip>
            <a:srcRect b="12562" l="4615" r="79653" t="0"/>
            <a:stretch/>
          </p:blipFill>
          <p:spPr>
            <a:xfrm>
              <a:off x="2330605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14"/>
            <p:cNvPicPr preferRelativeResize="0"/>
            <p:nvPr/>
          </p:nvPicPr>
          <p:blipFill rotWithShape="1">
            <a:blip r:embed="rId4">
              <a:alphaModFix/>
            </a:blip>
            <a:srcRect b="12562" l="21689" r="62579" t="0"/>
            <a:stretch/>
          </p:blipFill>
          <p:spPr>
            <a:xfrm>
              <a:off x="3654239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p14"/>
            <p:cNvPicPr preferRelativeResize="0"/>
            <p:nvPr/>
          </p:nvPicPr>
          <p:blipFill rotWithShape="1">
            <a:blip r:embed="rId4">
              <a:alphaModFix/>
            </a:blip>
            <a:srcRect b="12562" l="47804" r="36463" t="0"/>
            <a:stretch/>
          </p:blipFill>
          <p:spPr>
            <a:xfrm>
              <a:off x="5056176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4"/>
            <p:cNvPicPr preferRelativeResize="0"/>
            <p:nvPr/>
          </p:nvPicPr>
          <p:blipFill rotWithShape="1">
            <a:blip r:embed="rId4">
              <a:alphaModFix/>
            </a:blip>
            <a:srcRect b="12562" l="81248" r="3873" t="0"/>
            <a:stretch/>
          </p:blipFill>
          <p:spPr>
            <a:xfrm>
              <a:off x="7527072" y="5926163"/>
              <a:ext cx="1360449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14"/>
            <p:cNvPicPr preferRelativeResize="0"/>
            <p:nvPr/>
          </p:nvPicPr>
          <p:blipFill rotWithShape="1">
            <a:blip r:embed="rId4">
              <a:alphaModFix/>
            </a:blip>
            <a:srcRect b="12562" l="63469" r="17133" t="0"/>
            <a:stretch/>
          </p:blipFill>
          <p:spPr>
            <a:xfrm>
              <a:off x="6266985" y="5926163"/>
              <a:ext cx="1773701" cy="74226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1" name="Google Shape;101;p14"/>
          <p:cNvSpPr txBox="1"/>
          <p:nvPr/>
        </p:nvSpPr>
        <p:spPr>
          <a:xfrm>
            <a:off x="251520" y="1340768"/>
            <a:ext cx="7309486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Il contributo di Roma Tre per la sicurezza dell’utenza pedonale</a:t>
            </a:r>
            <a:endParaRPr/>
          </a:p>
        </p:txBody>
      </p:sp>
      <p:sp>
        <p:nvSpPr>
          <p:cNvPr id="102" name="Google Shape;102;p14"/>
          <p:cNvSpPr txBox="1"/>
          <p:nvPr/>
        </p:nvSpPr>
        <p:spPr>
          <a:xfrm>
            <a:off x="251519" y="2294875"/>
            <a:ext cx="8616709" cy="600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Francesco  Bella -  Università degli Studi Roma Tre </a:t>
            </a:r>
            <a:endParaRPr/>
          </a:p>
        </p:txBody>
      </p:sp>
      <p:pic>
        <p:nvPicPr>
          <p:cNvPr id="103" name="Google Shape;103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57521" y="40597"/>
            <a:ext cx="752602" cy="40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05679" y="40597"/>
            <a:ext cx="903851" cy="407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05595" y="2391322"/>
            <a:ext cx="752602" cy="40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53753" y="2391322"/>
            <a:ext cx="903851" cy="407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15"/>
          <p:cNvGrpSpPr/>
          <p:nvPr/>
        </p:nvGrpSpPr>
        <p:grpSpPr>
          <a:xfrm>
            <a:off x="2330605" y="5926163"/>
            <a:ext cx="6556916" cy="742266"/>
            <a:chOff x="2330605" y="5926163"/>
            <a:chExt cx="6556916" cy="742266"/>
          </a:xfrm>
        </p:grpSpPr>
        <p:pic>
          <p:nvPicPr>
            <p:cNvPr id="113" name="Google Shape;113;p15"/>
            <p:cNvPicPr preferRelativeResize="0"/>
            <p:nvPr/>
          </p:nvPicPr>
          <p:blipFill rotWithShape="1">
            <a:blip r:embed="rId4">
              <a:alphaModFix/>
            </a:blip>
            <a:srcRect b="12562" l="4615" r="79653" t="0"/>
            <a:stretch/>
          </p:blipFill>
          <p:spPr>
            <a:xfrm>
              <a:off x="2330605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15"/>
            <p:cNvPicPr preferRelativeResize="0"/>
            <p:nvPr/>
          </p:nvPicPr>
          <p:blipFill rotWithShape="1">
            <a:blip r:embed="rId4">
              <a:alphaModFix/>
            </a:blip>
            <a:srcRect b="12562" l="21689" r="62579" t="0"/>
            <a:stretch/>
          </p:blipFill>
          <p:spPr>
            <a:xfrm>
              <a:off x="3654239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15"/>
            <p:cNvPicPr preferRelativeResize="0"/>
            <p:nvPr/>
          </p:nvPicPr>
          <p:blipFill rotWithShape="1">
            <a:blip r:embed="rId4">
              <a:alphaModFix/>
            </a:blip>
            <a:srcRect b="12562" l="47804" r="36463" t="0"/>
            <a:stretch/>
          </p:blipFill>
          <p:spPr>
            <a:xfrm>
              <a:off x="5056176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15"/>
            <p:cNvPicPr preferRelativeResize="0"/>
            <p:nvPr/>
          </p:nvPicPr>
          <p:blipFill rotWithShape="1">
            <a:blip r:embed="rId4">
              <a:alphaModFix/>
            </a:blip>
            <a:srcRect b="12562" l="81248" r="3873" t="0"/>
            <a:stretch/>
          </p:blipFill>
          <p:spPr>
            <a:xfrm>
              <a:off x="7527072" y="5926163"/>
              <a:ext cx="1360449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15"/>
            <p:cNvPicPr preferRelativeResize="0"/>
            <p:nvPr/>
          </p:nvPicPr>
          <p:blipFill rotWithShape="1">
            <a:blip r:embed="rId4">
              <a:alphaModFix/>
            </a:blip>
            <a:srcRect b="12562" l="63469" r="17133" t="0"/>
            <a:stretch/>
          </p:blipFill>
          <p:spPr>
            <a:xfrm>
              <a:off x="6266985" y="5926163"/>
              <a:ext cx="1773701" cy="7422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8" name="Google Shape;118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77765" y="2423717"/>
            <a:ext cx="1914985" cy="1439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52891" y="3955978"/>
            <a:ext cx="1944759" cy="120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4648" y="3122715"/>
            <a:ext cx="1880666" cy="144002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5"/>
          <p:cNvSpPr txBox="1"/>
          <p:nvPr/>
        </p:nvSpPr>
        <p:spPr>
          <a:xfrm>
            <a:off x="2592083" y="5130123"/>
            <a:ext cx="1783144" cy="4262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it-IT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motociclisti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5"/>
          <p:cNvSpPr txBox="1"/>
          <p:nvPr/>
        </p:nvSpPr>
        <p:spPr>
          <a:xfrm>
            <a:off x="1161927" y="2368439"/>
            <a:ext cx="1245812" cy="4262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it-IT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pedoni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5"/>
          <p:cNvSpPr txBox="1"/>
          <p:nvPr/>
        </p:nvSpPr>
        <p:spPr>
          <a:xfrm>
            <a:off x="394648" y="4637772"/>
            <a:ext cx="1368872" cy="4262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it-IT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ciclisti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5"/>
          <p:cNvSpPr/>
          <p:nvPr/>
        </p:nvSpPr>
        <p:spPr>
          <a:xfrm>
            <a:off x="148560" y="1042514"/>
            <a:ext cx="4518358" cy="4522792"/>
          </a:xfrm>
          <a:prstGeom prst="rect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5"/>
          <p:cNvSpPr txBox="1"/>
          <p:nvPr/>
        </p:nvSpPr>
        <p:spPr>
          <a:xfrm>
            <a:off x="5307209" y="911874"/>
            <a:ext cx="3110704" cy="4262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5"/>
          <p:cNvSpPr txBox="1"/>
          <p:nvPr/>
        </p:nvSpPr>
        <p:spPr>
          <a:xfrm>
            <a:off x="45930" y="1498647"/>
            <a:ext cx="4897770" cy="755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privi di protezioni in grado di assorbire l’energia dell’impat</a:t>
            </a:r>
            <a:r>
              <a:rPr lang="it-IT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endParaRPr/>
          </a:p>
        </p:txBody>
      </p:sp>
      <p:pic>
        <p:nvPicPr>
          <p:cNvPr id="127" name="Google Shape;127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588287" y="3264813"/>
            <a:ext cx="2984878" cy="2426661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5"/>
          <p:cNvSpPr txBox="1"/>
          <p:nvPr/>
        </p:nvSpPr>
        <p:spPr>
          <a:xfrm>
            <a:off x="-3055" y="1052545"/>
            <a:ext cx="4711891" cy="5227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Gli utenti deboli o vulnerabili</a:t>
            </a:r>
            <a:endParaRPr/>
          </a:p>
        </p:txBody>
      </p:sp>
      <p:grpSp>
        <p:nvGrpSpPr>
          <p:cNvPr id="129" name="Google Shape;129;p15"/>
          <p:cNvGrpSpPr/>
          <p:nvPr/>
        </p:nvGrpSpPr>
        <p:grpSpPr>
          <a:xfrm>
            <a:off x="5181883" y="1035018"/>
            <a:ext cx="3591467" cy="2200542"/>
            <a:chOff x="5170760" y="687017"/>
            <a:chExt cx="3591467" cy="2200542"/>
          </a:xfrm>
        </p:grpSpPr>
        <p:pic>
          <p:nvPicPr>
            <p:cNvPr id="130" name="Google Shape;130;p1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5170760" y="687017"/>
              <a:ext cx="3591467" cy="2158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1" name="Google Shape;131;p15"/>
            <p:cNvSpPr txBox="1"/>
            <p:nvPr/>
          </p:nvSpPr>
          <p:spPr>
            <a:xfrm>
              <a:off x="5307209" y="1291198"/>
              <a:ext cx="3110704" cy="3069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200"/>
                <a:buFont typeface="Arial"/>
                <a:buNone/>
              </a:pPr>
              <a:r>
                <a:rPr b="1" lang="it-IT" sz="12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Utenti vulnerabili della strada </a:t>
              </a:r>
              <a:endParaRPr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5"/>
            <p:cNvSpPr/>
            <p:nvPr/>
          </p:nvSpPr>
          <p:spPr>
            <a:xfrm rot="5400000">
              <a:off x="6570381" y="599801"/>
              <a:ext cx="429845" cy="2235289"/>
            </a:xfrm>
            <a:prstGeom prst="leftBrace">
              <a:avLst>
                <a:gd fmla="val 8333" name="adj1"/>
                <a:gd fmla="val 50000" name="adj2"/>
              </a:avLst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5500946" y="1748529"/>
              <a:ext cx="621837" cy="1139030"/>
            </a:xfrm>
            <a:prstGeom prst="ellipse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4" name="Google Shape;134;p1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357521" y="40597"/>
            <a:ext cx="752602" cy="40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205679" y="40597"/>
            <a:ext cx="903851" cy="407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6"/>
          <p:cNvGrpSpPr/>
          <p:nvPr/>
        </p:nvGrpSpPr>
        <p:grpSpPr>
          <a:xfrm>
            <a:off x="2330605" y="5926163"/>
            <a:ext cx="6556916" cy="742266"/>
            <a:chOff x="2330605" y="5926163"/>
            <a:chExt cx="6556916" cy="742266"/>
          </a:xfrm>
        </p:grpSpPr>
        <p:pic>
          <p:nvPicPr>
            <p:cNvPr id="142" name="Google Shape;142;p16"/>
            <p:cNvPicPr preferRelativeResize="0"/>
            <p:nvPr/>
          </p:nvPicPr>
          <p:blipFill rotWithShape="1">
            <a:blip r:embed="rId4">
              <a:alphaModFix/>
            </a:blip>
            <a:srcRect b="12562" l="4615" r="79653" t="0"/>
            <a:stretch/>
          </p:blipFill>
          <p:spPr>
            <a:xfrm>
              <a:off x="2330605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16"/>
            <p:cNvPicPr preferRelativeResize="0"/>
            <p:nvPr/>
          </p:nvPicPr>
          <p:blipFill rotWithShape="1">
            <a:blip r:embed="rId4">
              <a:alphaModFix/>
            </a:blip>
            <a:srcRect b="12562" l="21689" r="62579" t="0"/>
            <a:stretch/>
          </p:blipFill>
          <p:spPr>
            <a:xfrm>
              <a:off x="3654239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oogle Shape;144;p16"/>
            <p:cNvPicPr preferRelativeResize="0"/>
            <p:nvPr/>
          </p:nvPicPr>
          <p:blipFill rotWithShape="1">
            <a:blip r:embed="rId4">
              <a:alphaModFix/>
            </a:blip>
            <a:srcRect b="12562" l="47804" r="36463" t="0"/>
            <a:stretch/>
          </p:blipFill>
          <p:spPr>
            <a:xfrm>
              <a:off x="5056176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Google Shape;145;p16"/>
            <p:cNvPicPr preferRelativeResize="0"/>
            <p:nvPr/>
          </p:nvPicPr>
          <p:blipFill rotWithShape="1">
            <a:blip r:embed="rId4">
              <a:alphaModFix/>
            </a:blip>
            <a:srcRect b="12562" l="81248" r="3873" t="0"/>
            <a:stretch/>
          </p:blipFill>
          <p:spPr>
            <a:xfrm>
              <a:off x="7527072" y="5926163"/>
              <a:ext cx="1360449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16"/>
            <p:cNvPicPr preferRelativeResize="0"/>
            <p:nvPr/>
          </p:nvPicPr>
          <p:blipFill rotWithShape="1">
            <a:blip r:embed="rId4">
              <a:alphaModFix/>
            </a:blip>
            <a:srcRect b="12562" l="63469" r="17133" t="0"/>
            <a:stretch/>
          </p:blipFill>
          <p:spPr>
            <a:xfrm>
              <a:off x="6266985" y="5926163"/>
              <a:ext cx="1773701" cy="7422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7" name="Google Shape;14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57521" y="40597"/>
            <a:ext cx="752602" cy="40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05679" y="40597"/>
            <a:ext cx="903851" cy="40726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6"/>
          <p:cNvSpPr/>
          <p:nvPr/>
        </p:nvSpPr>
        <p:spPr>
          <a:xfrm>
            <a:off x="3170665" y="4698346"/>
            <a:ext cx="2877129" cy="46166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-IT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Attività di ricerca</a:t>
            </a:r>
            <a:endParaRPr/>
          </a:p>
        </p:txBody>
      </p:sp>
      <p:pic>
        <p:nvPicPr>
          <p:cNvPr id="150" name="Google Shape;150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9798" y="1295770"/>
            <a:ext cx="1828365" cy="238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400000">
            <a:off x="7037641" y="1431583"/>
            <a:ext cx="2151707" cy="155068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2" name="Google Shape;152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557369" y="1533774"/>
            <a:ext cx="1341010" cy="189456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6"/>
          <p:cNvSpPr/>
          <p:nvPr/>
        </p:nvSpPr>
        <p:spPr>
          <a:xfrm>
            <a:off x="2719340" y="1284514"/>
            <a:ext cx="3515737" cy="2246566"/>
          </a:xfrm>
          <a:prstGeom prst="roundRect">
            <a:avLst>
              <a:gd fmla="val 16667" name="adj"/>
            </a:avLst>
          </a:prstGeom>
          <a:solidFill>
            <a:srgbClr val="B7CCE4">
              <a:alpha val="80000"/>
            </a:srgbClr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16"/>
          <p:cNvPicPr preferRelativeResize="0"/>
          <p:nvPr/>
        </p:nvPicPr>
        <p:blipFill rotWithShape="1">
          <a:blip r:embed="rId10">
            <a:alphaModFix/>
          </a:blip>
          <a:srcRect b="2356" l="1766" r="3008" t="0"/>
          <a:stretch/>
        </p:blipFill>
        <p:spPr>
          <a:xfrm>
            <a:off x="4609230" y="1523673"/>
            <a:ext cx="1362793" cy="1856213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6"/>
          <p:cNvSpPr txBox="1"/>
          <p:nvPr/>
        </p:nvSpPr>
        <p:spPr>
          <a:xfrm>
            <a:off x="2719341" y="2451780"/>
            <a:ext cx="184577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Obiettivo ridurre del 60% il numero di decessi di pedoni entro il 2020</a:t>
            </a:r>
            <a:endParaRPr b="1"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6"/>
          <p:cNvSpPr txBox="1"/>
          <p:nvPr/>
        </p:nvSpPr>
        <p:spPr>
          <a:xfrm>
            <a:off x="2763459" y="1455525"/>
            <a:ext cx="180165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Piano Nazionale della Sicurezza Stradale Orizzonte 2020 - 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PNSS - 2020</a:t>
            </a:r>
            <a:endParaRPr b="1"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7" name="Google Shape;157;p16"/>
          <p:cNvCxnSpPr/>
          <p:nvPr/>
        </p:nvCxnSpPr>
        <p:spPr>
          <a:xfrm>
            <a:off x="1850978" y="3833017"/>
            <a:ext cx="1198880" cy="792480"/>
          </a:xfrm>
          <a:prstGeom prst="straightConnector1">
            <a:avLst/>
          </a:prstGeom>
          <a:noFill/>
          <a:ln cap="flat" cmpd="sng" w="63500">
            <a:solidFill>
              <a:schemeClr val="l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58" name="Google Shape;158;p16"/>
          <p:cNvCxnSpPr/>
          <p:nvPr/>
        </p:nvCxnSpPr>
        <p:spPr>
          <a:xfrm flipH="1">
            <a:off x="6300587" y="3695817"/>
            <a:ext cx="1226485" cy="975822"/>
          </a:xfrm>
          <a:prstGeom prst="straightConnector1">
            <a:avLst/>
          </a:prstGeom>
          <a:noFill/>
          <a:ln cap="flat" cmpd="sng" w="63500">
            <a:solidFill>
              <a:schemeClr val="l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59" name="Google Shape;159;p16"/>
          <p:cNvCxnSpPr/>
          <p:nvPr/>
        </p:nvCxnSpPr>
        <p:spPr>
          <a:xfrm>
            <a:off x="4609229" y="3695817"/>
            <a:ext cx="0" cy="851335"/>
          </a:xfrm>
          <a:prstGeom prst="straightConnector1">
            <a:avLst/>
          </a:prstGeom>
          <a:noFill/>
          <a:ln cap="flat" cmpd="sng" w="63500">
            <a:solidFill>
              <a:schemeClr val="lt1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17"/>
          <p:cNvGrpSpPr/>
          <p:nvPr/>
        </p:nvGrpSpPr>
        <p:grpSpPr>
          <a:xfrm>
            <a:off x="2330605" y="5926163"/>
            <a:ext cx="6556916" cy="742266"/>
            <a:chOff x="2330605" y="5926163"/>
            <a:chExt cx="6556916" cy="742266"/>
          </a:xfrm>
        </p:grpSpPr>
        <p:pic>
          <p:nvPicPr>
            <p:cNvPr id="166" name="Google Shape;166;p17"/>
            <p:cNvPicPr preferRelativeResize="0"/>
            <p:nvPr/>
          </p:nvPicPr>
          <p:blipFill rotWithShape="1">
            <a:blip r:embed="rId4">
              <a:alphaModFix/>
            </a:blip>
            <a:srcRect b="12562" l="4615" r="79653" t="0"/>
            <a:stretch/>
          </p:blipFill>
          <p:spPr>
            <a:xfrm>
              <a:off x="2330605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7"/>
            <p:cNvPicPr preferRelativeResize="0"/>
            <p:nvPr/>
          </p:nvPicPr>
          <p:blipFill rotWithShape="1">
            <a:blip r:embed="rId4">
              <a:alphaModFix/>
            </a:blip>
            <a:srcRect b="12562" l="21689" r="62579" t="0"/>
            <a:stretch/>
          </p:blipFill>
          <p:spPr>
            <a:xfrm>
              <a:off x="3654239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17"/>
            <p:cNvPicPr preferRelativeResize="0"/>
            <p:nvPr/>
          </p:nvPicPr>
          <p:blipFill rotWithShape="1">
            <a:blip r:embed="rId4">
              <a:alphaModFix/>
            </a:blip>
            <a:srcRect b="12562" l="47804" r="36463" t="0"/>
            <a:stretch/>
          </p:blipFill>
          <p:spPr>
            <a:xfrm>
              <a:off x="5056176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17"/>
            <p:cNvPicPr preferRelativeResize="0"/>
            <p:nvPr/>
          </p:nvPicPr>
          <p:blipFill rotWithShape="1">
            <a:blip r:embed="rId4">
              <a:alphaModFix/>
            </a:blip>
            <a:srcRect b="12562" l="81248" r="3873" t="0"/>
            <a:stretch/>
          </p:blipFill>
          <p:spPr>
            <a:xfrm>
              <a:off x="7527072" y="5926163"/>
              <a:ext cx="1360449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17"/>
            <p:cNvPicPr preferRelativeResize="0"/>
            <p:nvPr/>
          </p:nvPicPr>
          <p:blipFill rotWithShape="1">
            <a:blip r:embed="rId4">
              <a:alphaModFix/>
            </a:blip>
            <a:srcRect b="12562" l="63469" r="17133" t="0"/>
            <a:stretch/>
          </p:blipFill>
          <p:spPr>
            <a:xfrm>
              <a:off x="6266985" y="5926163"/>
              <a:ext cx="1773701" cy="7422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1" name="Google Shape;171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07208" y="1314423"/>
            <a:ext cx="1483275" cy="61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48845" y="1966793"/>
            <a:ext cx="721331" cy="453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7"/>
          <p:cNvPicPr preferRelativeResize="0"/>
          <p:nvPr/>
        </p:nvPicPr>
        <p:blipFill rotWithShape="1">
          <a:blip r:embed="rId7">
            <a:alphaModFix/>
          </a:blip>
          <a:srcRect b="2356" l="1766" r="3008" t="0"/>
          <a:stretch/>
        </p:blipFill>
        <p:spPr>
          <a:xfrm>
            <a:off x="586011" y="1016597"/>
            <a:ext cx="1620358" cy="22070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p17"/>
          <p:cNvGrpSpPr/>
          <p:nvPr/>
        </p:nvGrpSpPr>
        <p:grpSpPr>
          <a:xfrm>
            <a:off x="2387666" y="902297"/>
            <a:ext cx="6480519" cy="4832092"/>
            <a:chOff x="3055018" y="617977"/>
            <a:chExt cx="5563022" cy="4832092"/>
          </a:xfrm>
        </p:grpSpPr>
        <p:sp>
          <p:nvSpPr>
            <p:cNvPr id="175" name="Google Shape;175;p17"/>
            <p:cNvSpPr/>
            <p:nvPr/>
          </p:nvSpPr>
          <p:spPr>
            <a:xfrm>
              <a:off x="3309229" y="617977"/>
              <a:ext cx="5054600" cy="4832092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it-IT" sz="1400">
                  <a:solidFill>
                    <a:schemeClr val="lt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Il PNSS Orizzonte 2020 individua i seguenti ambiti di ricerca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it-IT" sz="1400">
                  <a:solidFill>
                    <a:schemeClr val="lt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connessi ai fattori di rischio riscontrati: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1" sz="140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1" sz="140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it-IT" sz="1400">
                  <a:solidFill>
                    <a:schemeClr val="lt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∙   </a:t>
              </a:r>
              <a:r>
                <a:rPr i="1" lang="it-IT" sz="1400">
                  <a:solidFill>
                    <a:schemeClr val="lt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Gestione e divulgazione della conoscenza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it-IT" sz="1400">
                  <a:solidFill>
                    <a:schemeClr val="lt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∙   </a:t>
              </a:r>
              <a:r>
                <a:rPr i="1" lang="it-IT" sz="1400">
                  <a:solidFill>
                    <a:schemeClr val="lt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Comunicazione e educazione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it-IT" sz="1400">
                  <a:solidFill>
                    <a:schemeClr val="lt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∙   </a:t>
              </a:r>
              <a:r>
                <a:rPr i="1" lang="it-IT" sz="1400">
                  <a:solidFill>
                    <a:schemeClr val="lt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Enforcement</a:t>
              </a:r>
              <a:endParaRPr i="1" sz="140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it-IT" sz="1400">
                  <a:solidFill>
                    <a:schemeClr val="lt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∙   </a:t>
              </a:r>
              <a:r>
                <a:rPr i="1" lang="it-IT" sz="1400">
                  <a:solidFill>
                    <a:schemeClr val="lt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Monitoraggio, valutazioni e previsioni</a:t>
              </a:r>
              <a:endParaRPr/>
            </a:p>
            <a:p>
              <a:pPr indent="-171450" lvl="0" marL="17145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Noto Sans Symbols"/>
                <a:buChar char="∙"/>
              </a:pPr>
              <a:r>
                <a:rPr i="1" lang="it-IT" sz="1400">
                  <a:solidFill>
                    <a:schemeClr val="lt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 In-depth investigation</a:t>
              </a:r>
              <a:endParaRPr i="1" sz="140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indent="-171450" lvl="0" marL="17145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Noto Sans Symbols"/>
                <a:buChar char="∙"/>
              </a:pPr>
              <a:r>
                <a:rPr i="1" lang="it-IT" sz="1400">
                  <a:solidFill>
                    <a:schemeClr val="lt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 Analisi degli incidenti mortali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it-IT" sz="1400">
                  <a:solidFill>
                    <a:schemeClr val="lt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∙   </a:t>
              </a:r>
              <a:r>
                <a:rPr i="1" lang="it-IT" sz="1400">
                  <a:solidFill>
                    <a:schemeClr val="lt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Sicurezza delle infrastrutture stradali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it-IT" sz="1400">
                  <a:solidFill>
                    <a:schemeClr val="lt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∙   </a:t>
              </a:r>
              <a:r>
                <a:rPr b="1" i="1" lang="it-IT" sz="1400">
                  <a:solidFill>
                    <a:schemeClr val="lt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Sicurezza degli utenti vulnerabili della strada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it-IT" sz="1400">
                  <a:solidFill>
                    <a:schemeClr val="lt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∙   </a:t>
              </a:r>
              <a:r>
                <a:rPr i="1" lang="it-IT" sz="1400">
                  <a:solidFill>
                    <a:schemeClr val="lt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Sicurezza degli utenti ad alto rischio (giovani, anziani)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it-IT" sz="1400">
                  <a:solidFill>
                    <a:schemeClr val="lt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∙   </a:t>
              </a:r>
              <a:r>
                <a:rPr i="1" lang="it-IT" sz="1400">
                  <a:solidFill>
                    <a:schemeClr val="lt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Sicurezza del trasporto merci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it-IT" sz="1400">
                  <a:solidFill>
                    <a:schemeClr val="lt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∙   </a:t>
              </a:r>
              <a:r>
                <a:rPr i="1" lang="it-IT" sz="1400">
                  <a:solidFill>
                    <a:schemeClr val="lt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Incidentalità in itinere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it-IT" sz="1400">
                  <a:solidFill>
                    <a:schemeClr val="lt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∙   </a:t>
              </a:r>
              <a:r>
                <a:rPr i="1" lang="it-IT" sz="1400">
                  <a:solidFill>
                    <a:schemeClr val="lt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Gestione della sicurezza stradale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it-IT" sz="1400">
                  <a:solidFill>
                    <a:schemeClr val="lt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∙   </a:t>
              </a:r>
              <a:r>
                <a:rPr b="1" i="1" lang="it-IT" sz="1400">
                  <a:solidFill>
                    <a:schemeClr val="lt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Analisi dei comportamenti alla guida (ad es. con simulatore)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it-IT" sz="1400">
                  <a:solidFill>
                    <a:schemeClr val="lt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∙   </a:t>
              </a:r>
              <a:r>
                <a:rPr i="1" lang="it-IT" sz="1400">
                  <a:solidFill>
                    <a:schemeClr val="lt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Sistemi di guida cooperativa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1" sz="140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it-IT" sz="1400">
                  <a:solidFill>
                    <a:schemeClr val="lt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Va sottolineato come il potenziamento della ricerca rappresenta un importante investimento per il futuro miglioramento della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it-IT" sz="1400">
                  <a:solidFill>
                    <a:schemeClr val="lt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sicurezza stradale.</a:t>
              </a:r>
              <a:endParaRPr i="1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17"/>
            <p:cNvSpPr/>
            <p:nvPr/>
          </p:nvSpPr>
          <p:spPr>
            <a:xfrm>
              <a:off x="3055019" y="4012492"/>
              <a:ext cx="5563021" cy="342216"/>
            </a:xfrm>
            <a:prstGeom prst="rect">
              <a:avLst/>
            </a:prstGeom>
            <a:noFill/>
            <a:ln cap="flat" cmpd="sng" w="38100">
              <a:solidFill>
                <a:srgbClr val="00B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17"/>
            <p:cNvSpPr/>
            <p:nvPr/>
          </p:nvSpPr>
          <p:spPr>
            <a:xfrm>
              <a:off x="3055018" y="2939310"/>
              <a:ext cx="5563021" cy="342216"/>
            </a:xfrm>
            <a:prstGeom prst="rect">
              <a:avLst/>
            </a:prstGeom>
            <a:noFill/>
            <a:ln cap="flat" cmpd="sng" w="38100">
              <a:solidFill>
                <a:srgbClr val="00B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8" name="Google Shape;178;p17"/>
          <p:cNvSpPr txBox="1"/>
          <p:nvPr/>
        </p:nvSpPr>
        <p:spPr>
          <a:xfrm>
            <a:off x="495363" y="3294484"/>
            <a:ext cx="180165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Piano Nazionale della Sicurezza Stradale Orizzonte 2020 - 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PNSS - 2020</a:t>
            </a:r>
            <a:endParaRPr b="1"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357521" y="40597"/>
            <a:ext cx="752602" cy="40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205679" y="40597"/>
            <a:ext cx="903851" cy="407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18"/>
          <p:cNvGrpSpPr/>
          <p:nvPr/>
        </p:nvGrpSpPr>
        <p:grpSpPr>
          <a:xfrm>
            <a:off x="2330605" y="5926163"/>
            <a:ext cx="6556916" cy="742266"/>
            <a:chOff x="2330605" y="5926163"/>
            <a:chExt cx="6556916" cy="742266"/>
          </a:xfrm>
        </p:grpSpPr>
        <p:pic>
          <p:nvPicPr>
            <p:cNvPr id="187" name="Google Shape;187;p18"/>
            <p:cNvPicPr preferRelativeResize="0"/>
            <p:nvPr/>
          </p:nvPicPr>
          <p:blipFill rotWithShape="1">
            <a:blip r:embed="rId4">
              <a:alphaModFix/>
            </a:blip>
            <a:srcRect b="12562" l="4615" r="79653" t="0"/>
            <a:stretch/>
          </p:blipFill>
          <p:spPr>
            <a:xfrm>
              <a:off x="2330605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18"/>
            <p:cNvPicPr preferRelativeResize="0"/>
            <p:nvPr/>
          </p:nvPicPr>
          <p:blipFill rotWithShape="1">
            <a:blip r:embed="rId4">
              <a:alphaModFix/>
            </a:blip>
            <a:srcRect b="12562" l="21689" r="62579" t="0"/>
            <a:stretch/>
          </p:blipFill>
          <p:spPr>
            <a:xfrm>
              <a:off x="3654239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18"/>
            <p:cNvPicPr preferRelativeResize="0"/>
            <p:nvPr/>
          </p:nvPicPr>
          <p:blipFill rotWithShape="1">
            <a:blip r:embed="rId4">
              <a:alphaModFix/>
            </a:blip>
            <a:srcRect b="12562" l="47804" r="36463" t="0"/>
            <a:stretch/>
          </p:blipFill>
          <p:spPr>
            <a:xfrm>
              <a:off x="5056176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18"/>
            <p:cNvPicPr preferRelativeResize="0"/>
            <p:nvPr/>
          </p:nvPicPr>
          <p:blipFill rotWithShape="1">
            <a:blip r:embed="rId4">
              <a:alphaModFix/>
            </a:blip>
            <a:srcRect b="12562" l="81248" r="3873" t="0"/>
            <a:stretch/>
          </p:blipFill>
          <p:spPr>
            <a:xfrm>
              <a:off x="7527072" y="5926163"/>
              <a:ext cx="1360449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p18"/>
            <p:cNvPicPr preferRelativeResize="0"/>
            <p:nvPr/>
          </p:nvPicPr>
          <p:blipFill rotWithShape="1">
            <a:blip r:embed="rId4">
              <a:alphaModFix/>
            </a:blip>
            <a:srcRect b="12562" l="63469" r="17133" t="0"/>
            <a:stretch/>
          </p:blipFill>
          <p:spPr>
            <a:xfrm>
              <a:off x="6266985" y="5926163"/>
              <a:ext cx="1773701" cy="7422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A picture containing building, outdoor&#10;&#10;Description generated with high confidence" id="192" name="Google Shape;192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1099348" y="4012336"/>
            <a:ext cx="2951074" cy="1269998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193" name="Google Shape;193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8952" y="1104892"/>
            <a:ext cx="3581470" cy="268610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8"/>
          <p:cNvSpPr txBox="1"/>
          <p:nvPr/>
        </p:nvSpPr>
        <p:spPr>
          <a:xfrm>
            <a:off x="1170054" y="3340570"/>
            <a:ext cx="2179266" cy="4275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simulazione di guida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8"/>
          <p:cNvSpPr/>
          <p:nvPr/>
        </p:nvSpPr>
        <p:spPr>
          <a:xfrm>
            <a:off x="7123244" y="457205"/>
            <a:ext cx="204585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Attività di ricerca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car in front of a mirror&#10;&#10;Description generated with high confidence" id="196" name="Google Shape;196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8491" y="4306423"/>
            <a:ext cx="1163174" cy="135849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7" name="Google Shape;197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39648" y="1986148"/>
            <a:ext cx="3236325" cy="237078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8"/>
          <p:cNvSpPr txBox="1"/>
          <p:nvPr/>
        </p:nvSpPr>
        <p:spPr>
          <a:xfrm>
            <a:off x="5901854" y="4985668"/>
            <a:ext cx="2144122" cy="5260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Studi osservazionali</a:t>
            </a:r>
            <a:endParaRPr/>
          </a:p>
          <a:p>
            <a:pPr indent="-165086" lvl="0" marL="26668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439659" y="3835903"/>
            <a:ext cx="3367170" cy="114976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8"/>
          <p:cNvSpPr txBox="1"/>
          <p:nvPr/>
        </p:nvSpPr>
        <p:spPr>
          <a:xfrm>
            <a:off x="4554891" y="1227965"/>
            <a:ext cx="3711394" cy="4219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Metodi di indagine </a:t>
            </a:r>
            <a:endParaRPr/>
          </a:p>
        </p:txBody>
      </p:sp>
      <p:pic>
        <p:nvPicPr>
          <p:cNvPr id="201" name="Google Shape;201;p1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357521" y="40597"/>
            <a:ext cx="752602" cy="40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205679" y="40597"/>
            <a:ext cx="903851" cy="40726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8"/>
          <p:cNvSpPr txBox="1"/>
          <p:nvPr/>
        </p:nvSpPr>
        <p:spPr>
          <a:xfrm>
            <a:off x="1796655" y="5217851"/>
            <a:ext cx="2035278" cy="610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Studi di campo con veicoli strumentati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19"/>
          <p:cNvGrpSpPr/>
          <p:nvPr/>
        </p:nvGrpSpPr>
        <p:grpSpPr>
          <a:xfrm>
            <a:off x="2330605" y="5926163"/>
            <a:ext cx="6556916" cy="742266"/>
            <a:chOff x="2330605" y="5926163"/>
            <a:chExt cx="6556916" cy="742266"/>
          </a:xfrm>
        </p:grpSpPr>
        <p:pic>
          <p:nvPicPr>
            <p:cNvPr id="210" name="Google Shape;210;p19"/>
            <p:cNvPicPr preferRelativeResize="0"/>
            <p:nvPr/>
          </p:nvPicPr>
          <p:blipFill rotWithShape="1">
            <a:blip r:embed="rId4">
              <a:alphaModFix/>
            </a:blip>
            <a:srcRect b="12562" l="4615" r="79653" t="0"/>
            <a:stretch/>
          </p:blipFill>
          <p:spPr>
            <a:xfrm>
              <a:off x="2330605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19"/>
            <p:cNvPicPr preferRelativeResize="0"/>
            <p:nvPr/>
          </p:nvPicPr>
          <p:blipFill rotWithShape="1">
            <a:blip r:embed="rId4">
              <a:alphaModFix/>
            </a:blip>
            <a:srcRect b="12562" l="21689" r="62579" t="0"/>
            <a:stretch/>
          </p:blipFill>
          <p:spPr>
            <a:xfrm>
              <a:off x="3654239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19"/>
            <p:cNvPicPr preferRelativeResize="0"/>
            <p:nvPr/>
          </p:nvPicPr>
          <p:blipFill rotWithShape="1">
            <a:blip r:embed="rId4">
              <a:alphaModFix/>
            </a:blip>
            <a:srcRect b="12562" l="47804" r="36463" t="0"/>
            <a:stretch/>
          </p:blipFill>
          <p:spPr>
            <a:xfrm>
              <a:off x="5056176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19"/>
            <p:cNvPicPr preferRelativeResize="0"/>
            <p:nvPr/>
          </p:nvPicPr>
          <p:blipFill rotWithShape="1">
            <a:blip r:embed="rId4">
              <a:alphaModFix/>
            </a:blip>
            <a:srcRect b="12562" l="81248" r="3873" t="0"/>
            <a:stretch/>
          </p:blipFill>
          <p:spPr>
            <a:xfrm>
              <a:off x="7527072" y="5926163"/>
              <a:ext cx="1360449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19"/>
            <p:cNvPicPr preferRelativeResize="0"/>
            <p:nvPr/>
          </p:nvPicPr>
          <p:blipFill rotWithShape="1">
            <a:blip r:embed="rId4">
              <a:alphaModFix/>
            </a:blip>
            <a:srcRect b="12562" l="63469" r="17133" t="0"/>
            <a:stretch/>
          </p:blipFill>
          <p:spPr>
            <a:xfrm>
              <a:off x="6266985" y="5926163"/>
              <a:ext cx="1773701" cy="74226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5" name="Google Shape;215;p19"/>
          <p:cNvSpPr txBox="1"/>
          <p:nvPr/>
        </p:nvSpPr>
        <p:spPr>
          <a:xfrm>
            <a:off x="6128396" y="1387347"/>
            <a:ext cx="3015604" cy="11639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Studi mediante  simulazione di guida</a:t>
            </a:r>
            <a:endParaRPr b="1"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" name="Google Shape;216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0688" y="1265058"/>
            <a:ext cx="2687300" cy="201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06487" y="3428975"/>
            <a:ext cx="2673410" cy="2005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06487" y="1275475"/>
            <a:ext cx="2673410" cy="2005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3963" y="3408142"/>
            <a:ext cx="2687300" cy="20154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9"/>
          <p:cNvSpPr txBox="1"/>
          <p:nvPr/>
        </p:nvSpPr>
        <p:spPr>
          <a:xfrm>
            <a:off x="5965991" y="5129837"/>
            <a:ext cx="25843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Il simulatore di guida</a:t>
            </a:r>
            <a:endParaRPr/>
          </a:p>
        </p:txBody>
      </p:sp>
      <p:pic>
        <p:nvPicPr>
          <p:cNvPr id="221" name="Google Shape;221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357521" y="40597"/>
            <a:ext cx="752602" cy="40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205679" y="40597"/>
            <a:ext cx="903851" cy="407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20"/>
          <p:cNvGrpSpPr/>
          <p:nvPr/>
        </p:nvGrpSpPr>
        <p:grpSpPr>
          <a:xfrm>
            <a:off x="2330605" y="5926163"/>
            <a:ext cx="6556916" cy="742266"/>
            <a:chOff x="2330605" y="5926163"/>
            <a:chExt cx="6556916" cy="742266"/>
          </a:xfrm>
        </p:grpSpPr>
        <p:pic>
          <p:nvPicPr>
            <p:cNvPr id="229" name="Google Shape;229;p20"/>
            <p:cNvPicPr preferRelativeResize="0"/>
            <p:nvPr/>
          </p:nvPicPr>
          <p:blipFill rotWithShape="1">
            <a:blip r:embed="rId4">
              <a:alphaModFix/>
            </a:blip>
            <a:srcRect b="12562" l="4615" r="79653" t="0"/>
            <a:stretch/>
          </p:blipFill>
          <p:spPr>
            <a:xfrm>
              <a:off x="2330605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Google Shape;230;p20"/>
            <p:cNvPicPr preferRelativeResize="0"/>
            <p:nvPr/>
          </p:nvPicPr>
          <p:blipFill rotWithShape="1">
            <a:blip r:embed="rId4">
              <a:alphaModFix/>
            </a:blip>
            <a:srcRect b="12562" l="21689" r="62579" t="0"/>
            <a:stretch/>
          </p:blipFill>
          <p:spPr>
            <a:xfrm>
              <a:off x="3654239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20"/>
            <p:cNvPicPr preferRelativeResize="0"/>
            <p:nvPr/>
          </p:nvPicPr>
          <p:blipFill rotWithShape="1">
            <a:blip r:embed="rId4">
              <a:alphaModFix/>
            </a:blip>
            <a:srcRect b="12562" l="47804" r="36463" t="0"/>
            <a:stretch/>
          </p:blipFill>
          <p:spPr>
            <a:xfrm>
              <a:off x="5056176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p20"/>
            <p:cNvPicPr preferRelativeResize="0"/>
            <p:nvPr/>
          </p:nvPicPr>
          <p:blipFill rotWithShape="1">
            <a:blip r:embed="rId4">
              <a:alphaModFix/>
            </a:blip>
            <a:srcRect b="12562" l="81248" r="3873" t="0"/>
            <a:stretch/>
          </p:blipFill>
          <p:spPr>
            <a:xfrm>
              <a:off x="7527072" y="5926163"/>
              <a:ext cx="1360449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p20"/>
            <p:cNvPicPr preferRelativeResize="0"/>
            <p:nvPr/>
          </p:nvPicPr>
          <p:blipFill rotWithShape="1">
            <a:blip r:embed="rId4">
              <a:alphaModFix/>
            </a:blip>
            <a:srcRect b="12562" l="63469" r="17133" t="0"/>
            <a:stretch/>
          </p:blipFill>
          <p:spPr>
            <a:xfrm>
              <a:off x="6266985" y="5926163"/>
              <a:ext cx="1773701" cy="7422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4" name="Google Shape;234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4338" y="997139"/>
            <a:ext cx="7814968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57521" y="40597"/>
            <a:ext cx="752602" cy="40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05679" y="40597"/>
            <a:ext cx="903851" cy="407269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0"/>
          <p:cNvSpPr txBox="1"/>
          <p:nvPr/>
        </p:nvSpPr>
        <p:spPr>
          <a:xfrm>
            <a:off x="7328438" y="465372"/>
            <a:ext cx="1739393" cy="383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b="1" lang="it-IT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simulazione di guida</a:t>
            </a:r>
            <a:endParaRPr b="1"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21"/>
          <p:cNvGrpSpPr/>
          <p:nvPr/>
        </p:nvGrpSpPr>
        <p:grpSpPr>
          <a:xfrm>
            <a:off x="2330605" y="5926163"/>
            <a:ext cx="6556916" cy="742266"/>
            <a:chOff x="2330605" y="5926163"/>
            <a:chExt cx="6556916" cy="742266"/>
          </a:xfrm>
        </p:grpSpPr>
        <p:pic>
          <p:nvPicPr>
            <p:cNvPr id="244" name="Google Shape;244;p21"/>
            <p:cNvPicPr preferRelativeResize="0"/>
            <p:nvPr/>
          </p:nvPicPr>
          <p:blipFill rotWithShape="1">
            <a:blip r:embed="rId4">
              <a:alphaModFix/>
            </a:blip>
            <a:srcRect b="12562" l="4615" r="79653" t="0"/>
            <a:stretch/>
          </p:blipFill>
          <p:spPr>
            <a:xfrm>
              <a:off x="2330605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21"/>
            <p:cNvPicPr preferRelativeResize="0"/>
            <p:nvPr/>
          </p:nvPicPr>
          <p:blipFill rotWithShape="1">
            <a:blip r:embed="rId4">
              <a:alphaModFix/>
            </a:blip>
            <a:srcRect b="12562" l="21689" r="62579" t="0"/>
            <a:stretch/>
          </p:blipFill>
          <p:spPr>
            <a:xfrm>
              <a:off x="3654239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21"/>
            <p:cNvPicPr preferRelativeResize="0"/>
            <p:nvPr/>
          </p:nvPicPr>
          <p:blipFill rotWithShape="1">
            <a:blip r:embed="rId4">
              <a:alphaModFix/>
            </a:blip>
            <a:srcRect b="12562" l="47804" r="36463" t="0"/>
            <a:stretch/>
          </p:blipFill>
          <p:spPr>
            <a:xfrm>
              <a:off x="5056176" y="5926163"/>
              <a:ext cx="1438507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21"/>
            <p:cNvPicPr preferRelativeResize="0"/>
            <p:nvPr/>
          </p:nvPicPr>
          <p:blipFill rotWithShape="1">
            <a:blip r:embed="rId4">
              <a:alphaModFix/>
            </a:blip>
            <a:srcRect b="12562" l="81248" r="3873" t="0"/>
            <a:stretch/>
          </p:blipFill>
          <p:spPr>
            <a:xfrm>
              <a:off x="7527072" y="5926163"/>
              <a:ext cx="1360449" cy="7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21"/>
            <p:cNvPicPr preferRelativeResize="0"/>
            <p:nvPr/>
          </p:nvPicPr>
          <p:blipFill rotWithShape="1">
            <a:blip r:embed="rId4">
              <a:alphaModFix/>
            </a:blip>
            <a:srcRect b="12562" l="63469" r="17133" t="0"/>
            <a:stretch/>
          </p:blipFill>
          <p:spPr>
            <a:xfrm>
              <a:off x="6266985" y="5926163"/>
              <a:ext cx="1773701" cy="7422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9" name="Google Shape;249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86447" y="3688675"/>
            <a:ext cx="1951409" cy="1181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2990" y="4243192"/>
            <a:ext cx="3875806" cy="146253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51" name="Google Shape;251;p21"/>
          <p:cNvSpPr/>
          <p:nvPr/>
        </p:nvSpPr>
        <p:spPr>
          <a:xfrm>
            <a:off x="2029759" y="911240"/>
            <a:ext cx="539807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Analisi del comportamento di guida </a:t>
            </a:r>
            <a:endParaRPr b="1"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approccio agli attraversamenti pedonali</a:t>
            </a:r>
            <a:endParaRPr b="1"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1"/>
          <p:cNvSpPr/>
          <p:nvPr/>
        </p:nvSpPr>
        <p:spPr>
          <a:xfrm>
            <a:off x="1868204" y="5479554"/>
            <a:ext cx="1928733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PARKING RESTRICTIONS</a:t>
            </a:r>
            <a:endParaRPr b="1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3171" y="1796035"/>
            <a:ext cx="2800602" cy="2316477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1"/>
          <p:cNvSpPr txBox="1"/>
          <p:nvPr/>
        </p:nvSpPr>
        <p:spPr>
          <a:xfrm>
            <a:off x="852990" y="3836224"/>
            <a:ext cx="1602870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-IT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CURB EXTENSIONS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128745" y="1777113"/>
            <a:ext cx="2338852" cy="233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1"/>
          <p:cNvSpPr/>
          <p:nvPr/>
        </p:nvSpPr>
        <p:spPr>
          <a:xfrm>
            <a:off x="3197287" y="3825412"/>
            <a:ext cx="2252540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ADVANCED YIELD MARKINGS</a:t>
            </a:r>
            <a:endParaRPr b="1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434437" y="4109343"/>
            <a:ext cx="1909937" cy="1141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849003" y="4590598"/>
            <a:ext cx="1989860" cy="1115127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1"/>
          <p:cNvSpPr/>
          <p:nvPr/>
        </p:nvSpPr>
        <p:spPr>
          <a:xfrm>
            <a:off x="5599796" y="2263925"/>
            <a:ext cx="565364" cy="45719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1"/>
          <p:cNvSpPr/>
          <p:nvPr/>
        </p:nvSpPr>
        <p:spPr>
          <a:xfrm flipH="1">
            <a:off x="7798214" y="3326083"/>
            <a:ext cx="45719" cy="261346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21"/>
          <p:cNvSpPr/>
          <p:nvPr/>
        </p:nvSpPr>
        <p:spPr>
          <a:xfrm>
            <a:off x="6598576" y="1681374"/>
            <a:ext cx="1856991" cy="935002"/>
          </a:xfrm>
          <a:prstGeom prst="rect">
            <a:avLst/>
          </a:prstGeom>
          <a:noFill/>
          <a:ln>
            <a:noFill/>
          </a:ln>
        </p:spPr>
      </p:sp>
      <p:pic>
        <p:nvPicPr>
          <p:cNvPr id="262" name="Google Shape;262;p2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543671" y="2335351"/>
            <a:ext cx="1343850" cy="809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434437" y="2299022"/>
            <a:ext cx="1323999" cy="99299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1"/>
          <p:cNvSpPr txBox="1"/>
          <p:nvPr/>
        </p:nvSpPr>
        <p:spPr>
          <a:xfrm>
            <a:off x="7328438" y="465372"/>
            <a:ext cx="1739393" cy="383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b="1" lang="it-IT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simulazione di guida</a:t>
            </a:r>
            <a:endParaRPr b="1"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2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357521" y="40597"/>
            <a:ext cx="752602" cy="40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205679" y="40597"/>
            <a:ext cx="903851" cy="407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