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88150" cy="10020300"/>
  <p:embeddedFontLst>
    <p:embeddedFont>
      <p:font typeface="Play"/>
      <p:regular r:id="rId17"/>
      <p:bold r:id="rId18"/>
    </p:embeddedFont>
    <p:embeddedFont>
      <p:font typeface="Helvetica Neue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110">
          <p15:clr>
            <a:srgbClr val="A4A3A4"/>
          </p15:clr>
        </p15:guide>
        <p15:guide id="2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110" orient="horz"/>
        <p:guide pos="546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.fntdata"/><Relationship Id="rId6" Type="http://schemas.openxmlformats.org/officeDocument/2006/relationships/slide" Target="slides/slide1.xml"/><Relationship Id="rId18" Type="http://schemas.openxmlformats.org/officeDocument/2006/relationships/font" Target="fonts/Pl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01699" y="0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38213" y="750888"/>
            <a:ext cx="5011737" cy="375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938213" y="750888"/>
            <a:ext cx="5011737" cy="375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/>
          <p:nvPr>
            <p:ph idx="1" type="body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938213" y="750888"/>
            <a:ext cx="5011737" cy="375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/>
          <p:nvPr>
            <p:ph idx="1" type="body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1:notes"/>
          <p:cNvSpPr/>
          <p:nvPr>
            <p:ph idx="2" type="sldImg"/>
          </p:nvPr>
        </p:nvSpPr>
        <p:spPr>
          <a:xfrm>
            <a:off x="938213" y="750888"/>
            <a:ext cx="5011737" cy="375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938213" y="750888"/>
            <a:ext cx="5011737" cy="375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938213" y="750888"/>
            <a:ext cx="5011737" cy="375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938213" y="750888"/>
            <a:ext cx="5011737" cy="375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/>
          <p:nvPr>
            <p:ph idx="2" type="sldImg"/>
          </p:nvPr>
        </p:nvSpPr>
        <p:spPr>
          <a:xfrm>
            <a:off x="938213" y="750888"/>
            <a:ext cx="5011737" cy="375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:notes"/>
          <p:cNvSpPr/>
          <p:nvPr>
            <p:ph idx="2" type="sldImg"/>
          </p:nvPr>
        </p:nvSpPr>
        <p:spPr>
          <a:xfrm>
            <a:off x="938213" y="750888"/>
            <a:ext cx="5011737" cy="375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/>
          <p:nvPr>
            <p:ph idx="2" type="sldImg"/>
          </p:nvPr>
        </p:nvSpPr>
        <p:spPr>
          <a:xfrm>
            <a:off x="938213" y="750888"/>
            <a:ext cx="5011737" cy="375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/>
          <p:nvPr>
            <p:ph idx="1" type="body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8:notes"/>
          <p:cNvSpPr/>
          <p:nvPr>
            <p:ph idx="2" type="sldImg"/>
          </p:nvPr>
        </p:nvSpPr>
        <p:spPr>
          <a:xfrm>
            <a:off x="938213" y="750888"/>
            <a:ext cx="5011737" cy="375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9:notes"/>
          <p:cNvSpPr/>
          <p:nvPr>
            <p:ph idx="2" type="sldImg"/>
          </p:nvPr>
        </p:nvSpPr>
        <p:spPr>
          <a:xfrm>
            <a:off x="938213" y="750888"/>
            <a:ext cx="5011737" cy="375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uota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testo verticale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testo vertical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titolo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contenuto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stazione sezione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e contenuti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fronto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tito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to con didascali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magine con didascali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Relationship Id="rId4" Type="http://schemas.openxmlformats.org/officeDocument/2006/relationships/image" Target="../media/image22.jpg"/><Relationship Id="rId5" Type="http://schemas.openxmlformats.org/officeDocument/2006/relationships/image" Target="../media/image21.jpg"/><Relationship Id="rId6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Relationship Id="rId4" Type="http://schemas.openxmlformats.org/officeDocument/2006/relationships/image" Target="../media/image15.png"/><Relationship Id="rId10" Type="http://schemas.openxmlformats.org/officeDocument/2006/relationships/image" Target="../media/image7.jpg"/><Relationship Id="rId9" Type="http://schemas.openxmlformats.org/officeDocument/2006/relationships/image" Target="../media/image30.jp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11.jpg"/><Relationship Id="rId8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3.png"/><Relationship Id="rId9" Type="http://schemas.openxmlformats.org/officeDocument/2006/relationships/image" Target="../media/image10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12.jpg"/><Relationship Id="rId8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17.jpg"/><Relationship Id="rId5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87923" y="4804273"/>
            <a:ext cx="892419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SCENARI FUTURI PER UNA MOBILITA’ DOLCE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182856" y="5477151"/>
            <a:ext cx="83521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nuova Centrale della Mobilità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/>
          <p:nvPr/>
        </p:nvSpPr>
        <p:spPr>
          <a:xfrm>
            <a:off x="2452473" y="980541"/>
            <a:ext cx="634522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Nuova app «Roma Mobilità»  - GTFS</a:t>
            </a:r>
            <a:endParaRPr b="1" sz="2800">
              <a:solidFill>
                <a:srgbClr val="1641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388" y="1863988"/>
            <a:ext cx="2111085" cy="3753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11215" y="1863988"/>
            <a:ext cx="2111085" cy="3753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74970" y="1863987"/>
            <a:ext cx="2111084" cy="3753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 txBox="1"/>
          <p:nvPr/>
        </p:nvSpPr>
        <p:spPr>
          <a:xfrm>
            <a:off x="2057234" y="3082467"/>
            <a:ext cx="4769254" cy="830997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ACCESSIBILITÀ</a:t>
            </a:r>
            <a:endParaRPr sz="4800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3"/>
          <p:cNvSpPr txBox="1"/>
          <p:nvPr/>
        </p:nvSpPr>
        <p:spPr>
          <a:xfrm>
            <a:off x="5707" y="5229968"/>
            <a:ext cx="88723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antonio.falvo@romamobilita.it</a:t>
            </a:r>
            <a:endParaRPr sz="18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213" name="Google Shape;21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8110" y="1060637"/>
            <a:ext cx="6966579" cy="154540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/>
        </p:nvSpPr>
        <p:spPr>
          <a:xfrm>
            <a:off x="120524" y="1038939"/>
            <a:ext cx="887230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Roma Servizi della Mobilità con la Centrale della Mobilità, per conto di Roma Capitale, assicura il presidio tecnologico  - dalla progettazione alla gestione dei servizi alla mobilità - dei sistemi di monitoraggio, regolazione e controllo del traffico, infomobilità e sanzionamento automatico delle violazione al CdS.</a:t>
            </a:r>
            <a:endParaRPr sz="24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886691" y="3259761"/>
            <a:ext cx="222652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Monitoraggio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Regolazione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Controllo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5851304" y="4617369"/>
            <a:ext cx="21566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Sanzionamento</a:t>
            </a:r>
            <a:endParaRPr b="1" sz="20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descr="5" id="97" name="Google Shape;9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3640" y="4329965"/>
            <a:ext cx="1907936" cy="110002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1" id="98" name="Google Shape;9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59076" y="4879975"/>
            <a:ext cx="1108121" cy="657474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19964" y="4781572"/>
            <a:ext cx="1117289" cy="77972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5851304" y="3367711"/>
            <a:ext cx="170815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Infomobilità</a:t>
            </a:r>
            <a:endParaRPr b="1" sz="20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7">
            <a:alphaModFix/>
          </a:blip>
          <a:srcRect b="22635" l="42594" r="5509" t="24110"/>
          <a:stretch/>
        </p:blipFill>
        <p:spPr>
          <a:xfrm>
            <a:off x="7887460" y="2983377"/>
            <a:ext cx="710905" cy="978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45874" y="3792548"/>
            <a:ext cx="866799" cy="81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380722" y="3292134"/>
            <a:ext cx="2382866" cy="2251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473906" y="3146438"/>
            <a:ext cx="651337" cy="115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/>
        </p:nvSpPr>
        <p:spPr>
          <a:xfrm>
            <a:off x="350640" y="743139"/>
            <a:ext cx="7543800" cy="728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3000"/>
              <a:buFont typeface="Arial"/>
              <a:buChar char="•"/>
            </a:pPr>
            <a:r>
              <a:rPr b="1" lang="it-IT" sz="3000">
                <a:solidFill>
                  <a:srgbClr val="393939"/>
                </a:solidFill>
                <a:latin typeface="Play"/>
                <a:ea typeface="Play"/>
                <a:cs typeface="Play"/>
                <a:sym typeface="Play"/>
              </a:rPr>
              <a:t>La Centrale della Mobilità oggi </a:t>
            </a:r>
            <a:r>
              <a:rPr lang="it-IT" sz="3000">
                <a:solidFill>
                  <a:srgbClr val="393939"/>
                </a:solidFill>
                <a:latin typeface="Play"/>
                <a:ea typeface="Play"/>
                <a:cs typeface="Play"/>
                <a:sym typeface="Play"/>
              </a:rPr>
              <a:t>– i numeri</a:t>
            </a:r>
            <a:endParaRPr/>
          </a:p>
          <a:p>
            <a:pPr indent="-152400" lvl="0" marL="3429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sz="3000">
              <a:solidFill>
                <a:srgbClr val="15682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sz="3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1563632" y="4026172"/>
            <a:ext cx="1706563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Monitoraggio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Regolazione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Controllo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1570562" y="1882508"/>
            <a:ext cx="1706563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Infomobilità</a:t>
            </a:r>
            <a:endParaRPr b="1" sz="1600">
              <a:solidFill>
                <a:srgbClr val="40404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535922" y="3122124"/>
            <a:ext cx="1971675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Sanzionamento</a:t>
            </a:r>
            <a:endParaRPr b="1" sz="1600">
              <a:solidFill>
                <a:srgbClr val="404040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113" name="Google Shape;113;p15"/>
          <p:cNvCxnSpPr/>
          <p:nvPr/>
        </p:nvCxnSpPr>
        <p:spPr>
          <a:xfrm>
            <a:off x="1619052" y="1515220"/>
            <a:ext cx="6275388" cy="1588"/>
          </a:xfrm>
          <a:prstGeom prst="straightConnector1">
            <a:avLst/>
          </a:prstGeom>
          <a:noFill/>
          <a:ln cap="flat" cmpd="sng" w="9525">
            <a:solidFill>
              <a:srgbClr val="45071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4" name="Google Shape;114;p15"/>
          <p:cNvSpPr txBox="1"/>
          <p:nvPr/>
        </p:nvSpPr>
        <p:spPr>
          <a:xfrm>
            <a:off x="3219252" y="1593008"/>
            <a:ext cx="416083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Pannelli a messaggio variabile (PMV)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UTT (Urban Travel Times) – Postazioni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Paline elettroniche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APP Roma mobilità</a:t>
            </a:r>
            <a:endParaRPr sz="1400">
              <a:solidFill>
                <a:srgbClr val="40404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3219252" y="2708003"/>
            <a:ext cx="5172108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Varchi elettronici ZTL e Pannelli di Presegnalamento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Varchi corsie preferenziali TPL </a:t>
            </a:r>
            <a:endParaRPr sz="1400">
              <a:solidFill>
                <a:srgbClr val="40404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Fotored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Vistared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Safety Tutor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3219252" y="4067737"/>
            <a:ext cx="418782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Telecamere di videosorveglianza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Stazioni di Misura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Impianti semaforici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6968837" y="1593008"/>
            <a:ext cx="97481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580E1F"/>
                </a:solidFill>
                <a:latin typeface="Play"/>
                <a:ea typeface="Play"/>
                <a:cs typeface="Play"/>
                <a:sym typeface="Play"/>
              </a:rPr>
              <a:t>57</a:t>
            </a:r>
            <a:endParaRPr sz="1400">
              <a:solidFill>
                <a:srgbClr val="580E1F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580E1F"/>
                </a:solidFill>
                <a:latin typeface="Play"/>
                <a:ea typeface="Play"/>
                <a:cs typeface="Play"/>
                <a:sym typeface="Play"/>
              </a:rPr>
              <a:t>51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580E1F"/>
                </a:solidFill>
                <a:latin typeface="Play"/>
                <a:ea typeface="Play"/>
                <a:cs typeface="Play"/>
                <a:sym typeface="Play"/>
              </a:rPr>
              <a:t>oltre 300</a:t>
            </a:r>
            <a:endParaRPr sz="1400">
              <a:solidFill>
                <a:srgbClr val="580E1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7181652" y="2708003"/>
            <a:ext cx="788988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580E1F"/>
                </a:solidFill>
                <a:latin typeface="Play"/>
                <a:ea typeface="Play"/>
                <a:cs typeface="Play"/>
                <a:sym typeface="Play"/>
              </a:rPr>
              <a:t>77</a:t>
            </a:r>
            <a:endParaRPr sz="1400">
              <a:solidFill>
                <a:srgbClr val="580E1F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580E1F"/>
                </a:solidFill>
                <a:latin typeface="Play"/>
                <a:ea typeface="Play"/>
                <a:cs typeface="Play"/>
                <a:sym typeface="Play"/>
              </a:rPr>
              <a:t>20</a:t>
            </a:r>
            <a:endParaRPr sz="1400">
              <a:solidFill>
                <a:srgbClr val="580E1F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580E1F"/>
                </a:solidFill>
                <a:latin typeface="Play"/>
                <a:ea typeface="Play"/>
                <a:cs typeface="Play"/>
                <a:sym typeface="Play"/>
              </a:rPr>
              <a:t>1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580E1F"/>
                </a:solidFill>
                <a:latin typeface="Play"/>
                <a:ea typeface="Play"/>
                <a:cs typeface="Play"/>
                <a:sym typeface="Play"/>
              </a:rPr>
              <a:t>10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580E1F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 sz="1400">
              <a:solidFill>
                <a:srgbClr val="580E1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7154665" y="4067737"/>
            <a:ext cx="78898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580E1F"/>
                </a:solidFill>
                <a:latin typeface="Play"/>
                <a:ea typeface="Play"/>
                <a:cs typeface="Play"/>
                <a:sym typeface="Play"/>
              </a:rPr>
              <a:t>76</a:t>
            </a:r>
            <a:endParaRPr sz="1400">
              <a:solidFill>
                <a:srgbClr val="580E1F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580E1F"/>
                </a:solidFill>
                <a:latin typeface="Play"/>
                <a:ea typeface="Play"/>
                <a:cs typeface="Play"/>
                <a:sym typeface="Play"/>
              </a:rPr>
              <a:t>91</a:t>
            </a:r>
            <a:endParaRPr sz="1400">
              <a:solidFill>
                <a:srgbClr val="580E1F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580E1F"/>
                </a:solidFill>
                <a:latin typeface="Play"/>
                <a:ea typeface="Play"/>
                <a:cs typeface="Play"/>
                <a:sym typeface="Play"/>
              </a:rPr>
              <a:t>1401</a:t>
            </a:r>
            <a:endParaRPr sz="1400">
              <a:solidFill>
                <a:srgbClr val="580E1F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555" y="1595110"/>
            <a:ext cx="1061179" cy="3507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6"/>
          <p:cNvGrpSpPr/>
          <p:nvPr/>
        </p:nvGrpSpPr>
        <p:grpSpPr>
          <a:xfrm>
            <a:off x="25400" y="6351588"/>
            <a:ext cx="6045200" cy="228600"/>
            <a:chOff x="1076981" y="6225521"/>
            <a:chExt cx="6044908" cy="227753"/>
          </a:xfrm>
        </p:grpSpPr>
        <p:pic>
          <p:nvPicPr>
            <p:cNvPr id="126" name="Google Shape;126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77620" y="6225521"/>
              <a:ext cx="3044269" cy="221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76981" y="6231873"/>
              <a:ext cx="3044269" cy="2214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ML_A_spec_mobilita_GRIGIO.jpg" id="128" name="Google Shape;12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7825" y="6223000"/>
            <a:ext cx="646113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 txBox="1"/>
          <p:nvPr/>
        </p:nvSpPr>
        <p:spPr>
          <a:xfrm>
            <a:off x="7256463" y="6230938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6880225" y="628808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it-IT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descr="HUB Centrale.jpg" id="131" name="Google Shape;13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94592" y="1877638"/>
            <a:ext cx="3424840" cy="24197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16"/>
          <p:cNvGrpSpPr/>
          <p:nvPr/>
        </p:nvGrpSpPr>
        <p:grpSpPr>
          <a:xfrm>
            <a:off x="799102" y="3700807"/>
            <a:ext cx="3292105" cy="1923695"/>
            <a:chOff x="329268" y="4602641"/>
            <a:chExt cx="2958995" cy="1712968"/>
          </a:xfrm>
        </p:grpSpPr>
        <p:pic>
          <p:nvPicPr>
            <p:cNvPr descr="C:\Users\afalvo\Desktop\scambio_informazioni_0.jpg" id="133" name="Google Shape;133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88770" y="5214310"/>
              <a:ext cx="1407116" cy="10553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16"/>
            <p:cNvSpPr txBox="1"/>
            <p:nvPr/>
          </p:nvSpPr>
          <p:spPr>
            <a:xfrm>
              <a:off x="1897529" y="4630128"/>
              <a:ext cx="1288368" cy="1685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Char char="•"/>
              </a:pPr>
              <a:r>
                <a:rPr b="1" lang="it-IT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ROMA CAPITALE</a:t>
              </a:r>
              <a:endParaRPr/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Char char="•"/>
              </a:pPr>
              <a:r>
                <a:rPr b="1" lang="it-IT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POLIZIA LOCALE</a:t>
              </a:r>
              <a:endParaRPr/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Char char="•"/>
              </a:pPr>
              <a:r>
                <a:rPr b="1" lang="it-IT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ANAS</a:t>
              </a:r>
              <a:endParaRPr/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Char char="•"/>
              </a:pPr>
              <a:r>
                <a:rPr b="1" lang="it-IT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INFOBLU</a:t>
              </a:r>
              <a:endParaRPr/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Char char="•"/>
              </a:pPr>
              <a:r>
                <a:rPr b="1" lang="it-IT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CCISS</a:t>
              </a:r>
              <a:endParaRPr/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Char char="•"/>
              </a:pPr>
              <a:r>
                <a:rPr b="1" lang="it-IT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LUCE VERDE</a:t>
              </a:r>
              <a:endParaRPr/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Char char="•"/>
              </a:pPr>
              <a:r>
                <a:rPr b="1" lang="it-IT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STRADA DEI PARCHI</a:t>
              </a:r>
              <a:endParaRPr/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Char char="•"/>
              </a:pPr>
              <a:r>
                <a:rPr b="1" lang="it-IT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ATAC</a:t>
              </a:r>
              <a:endParaRPr/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Char char="•"/>
              </a:pPr>
              <a:r>
                <a:rPr b="1" lang="it-IT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COTRAL</a:t>
              </a:r>
              <a:endParaRPr/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Char char="•"/>
              </a:pPr>
              <a:r>
                <a:rPr b="1" lang="it-IT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TRENITALIA</a:t>
              </a:r>
              <a:endParaRPr/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Char char="•"/>
              </a:pPr>
              <a:r>
                <a:rPr b="1" lang="it-IT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AEROPORTI DI ROMA</a:t>
              </a:r>
              <a:endParaRPr/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Char char="•"/>
              </a:pPr>
              <a:r>
                <a:rPr b="1" lang="it-IT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AUTORITA’ PORTUALE</a:t>
              </a:r>
              <a:endParaRPr/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Char char="•"/>
              </a:pPr>
              <a:r>
                <a:rPr b="1" lang="it-IT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…………..</a:t>
              </a:r>
              <a:endParaRPr b="1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6"/>
            <p:cNvSpPr txBox="1"/>
            <p:nvPr/>
          </p:nvSpPr>
          <p:spPr>
            <a:xfrm>
              <a:off x="407052" y="4640744"/>
              <a:ext cx="1489022" cy="6461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INFORMAZIONE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DA/VERSO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ALTRI STAKEHOLDER</a:t>
              </a:r>
              <a:endParaRPr/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329268" y="4602641"/>
              <a:ext cx="2958995" cy="1697171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16"/>
          <p:cNvGrpSpPr/>
          <p:nvPr/>
        </p:nvGrpSpPr>
        <p:grpSpPr>
          <a:xfrm>
            <a:off x="412843" y="887945"/>
            <a:ext cx="4682355" cy="2116899"/>
            <a:chOff x="32812" y="1046646"/>
            <a:chExt cx="4683243" cy="2117524"/>
          </a:xfrm>
        </p:grpSpPr>
        <p:sp>
          <p:nvSpPr>
            <p:cNvPr id="138" name="Google Shape;138;p16"/>
            <p:cNvSpPr txBox="1"/>
            <p:nvPr/>
          </p:nvSpPr>
          <p:spPr>
            <a:xfrm>
              <a:off x="975196" y="1046646"/>
              <a:ext cx="3740859" cy="1877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12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Varchi elettronici ZTL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	    </a:t>
              </a:r>
              <a:endParaRPr b="1" sz="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                                                      </a:t>
              </a:r>
              <a:r>
                <a:rPr b="1" lang="it-IT" sz="12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Varchi c. preferenziali TPL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12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		Fotored/Vistared</a:t>
              </a:r>
              <a:endParaRPr b="1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                             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12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                                      Tutor</a:t>
              </a:r>
              <a:endParaRPr b="1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12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                                      Sorpassometro</a:t>
              </a:r>
              <a:endParaRPr b="1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12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         Impianti Semaforici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12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                  (UTC)</a:t>
              </a:r>
              <a:endParaRPr/>
            </a:p>
          </p:txBody>
        </p:sp>
        <p:pic>
          <p:nvPicPr>
            <p:cNvPr descr="Risultati immagini per database" id="139" name="Google Shape;139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13446" y="1160523"/>
              <a:ext cx="2611157" cy="14698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16"/>
            <p:cNvSpPr txBox="1"/>
            <p:nvPr/>
          </p:nvSpPr>
          <p:spPr>
            <a:xfrm>
              <a:off x="32812" y="1132245"/>
              <a:ext cx="1463953" cy="2031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12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        TVCC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12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UTT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12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           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12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           Stazioni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12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          di misura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	  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12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		</a:t>
              </a:r>
              <a:endParaRPr/>
            </a:p>
          </p:txBody>
        </p:sp>
      </p:grpSp>
      <p:pic>
        <p:nvPicPr>
          <p:cNvPr id="141" name="Google Shape;141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86271" y="2822556"/>
            <a:ext cx="504056" cy="504056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  <a:effectLst>
            <a:reflection blurRad="0" dir="0" dist="0" endA="0" endPos="0" fadeDir="5400000" kx="0" rotWithShape="0" algn="bl" stPos="0" sy="-100000" ky="0"/>
          </a:effectLst>
        </p:spPr>
      </p:pic>
      <p:pic>
        <p:nvPicPr>
          <p:cNvPr descr="Risultati immagini per car logo" id="142" name="Google Shape;142;p16"/>
          <p:cNvPicPr preferRelativeResize="0"/>
          <p:nvPr/>
        </p:nvPicPr>
        <p:blipFill rotWithShape="1">
          <a:blip r:embed="rId10">
            <a:alphaModFix/>
          </a:blip>
          <a:srcRect b="16704" l="0" r="0" t="0"/>
          <a:stretch/>
        </p:blipFill>
        <p:spPr>
          <a:xfrm>
            <a:off x="2494457" y="2735495"/>
            <a:ext cx="1158875" cy="6429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6"/>
          <p:cNvSpPr txBox="1"/>
          <p:nvPr/>
        </p:nvSpPr>
        <p:spPr>
          <a:xfrm>
            <a:off x="1466441" y="3384808"/>
            <a:ext cx="32067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lang="it-IT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FLOATING CAR DATA</a:t>
            </a:r>
            <a:endParaRPr/>
          </a:p>
        </p:txBody>
      </p:sp>
      <p:sp>
        <p:nvSpPr>
          <p:cNvPr id="144" name="Google Shape;144;p16"/>
          <p:cNvSpPr txBox="1"/>
          <p:nvPr/>
        </p:nvSpPr>
        <p:spPr>
          <a:xfrm>
            <a:off x="799102" y="3355735"/>
            <a:ext cx="14970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lang="it-IT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AVM (TPL)</a:t>
            </a:r>
            <a:endParaRPr/>
          </a:p>
        </p:txBody>
      </p:sp>
      <p:sp>
        <p:nvSpPr>
          <p:cNvPr id="145" name="Google Shape;145;p16"/>
          <p:cNvSpPr txBox="1"/>
          <p:nvPr/>
        </p:nvSpPr>
        <p:spPr>
          <a:xfrm rot="-5400000">
            <a:off x="-1038346" y="4124447"/>
            <a:ext cx="2684706" cy="338137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FONTI DI DATI ESTERNE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 rot="-5400000">
            <a:off x="-742156" y="1727994"/>
            <a:ext cx="2089150" cy="338138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FONTI  DATI INTERNE</a:t>
            </a:r>
            <a:endParaRPr/>
          </a:p>
        </p:txBody>
      </p:sp>
      <p:sp>
        <p:nvSpPr>
          <p:cNvPr id="147" name="Google Shape;147;p16"/>
          <p:cNvSpPr/>
          <p:nvPr/>
        </p:nvSpPr>
        <p:spPr>
          <a:xfrm rot="5400000">
            <a:off x="4664986" y="503238"/>
            <a:ext cx="860425" cy="1558925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5540265" y="991923"/>
            <a:ext cx="32070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CONOSCERE</a:t>
            </a:r>
            <a:endParaRPr/>
          </a:p>
        </p:txBody>
      </p:sp>
      <p:sp>
        <p:nvSpPr>
          <p:cNvPr id="149" name="Google Shape;149;p16"/>
          <p:cNvSpPr txBox="1"/>
          <p:nvPr/>
        </p:nvSpPr>
        <p:spPr>
          <a:xfrm>
            <a:off x="4587809" y="4265313"/>
            <a:ext cx="32070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AGIRE</a:t>
            </a:r>
            <a:endParaRPr/>
          </a:p>
        </p:txBody>
      </p:sp>
      <p:sp>
        <p:nvSpPr>
          <p:cNvPr id="150" name="Google Shape;150;p16"/>
          <p:cNvSpPr txBox="1"/>
          <p:nvPr/>
        </p:nvSpPr>
        <p:spPr>
          <a:xfrm>
            <a:off x="4315736" y="4746387"/>
            <a:ext cx="300984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it-IT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Progettazione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it-IT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Manutenzione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it-IT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Supporto alle decisioni</a:t>
            </a:r>
            <a:endParaRPr b="1"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:\Users\gtuffanelli\Downloads\do image.png" id="151" name="Google Shape;151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932497" y="4845899"/>
            <a:ext cx="1347787" cy="74771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/>
          <p:nvPr/>
        </p:nvSpPr>
        <p:spPr>
          <a:xfrm rot="5400000">
            <a:off x="6377035" y="2355072"/>
            <a:ext cx="2065338" cy="3101975"/>
          </a:xfrm>
          <a:custGeom>
            <a:rect b="b" l="l" r="r" t="t"/>
            <a:pathLst>
              <a:path extrusionOk="0" h="120000" w="120000">
                <a:moveTo>
                  <a:pt x="20321" y="25263"/>
                </a:moveTo>
                <a:lnTo>
                  <a:pt x="20321" y="25263"/>
                </a:lnTo>
                <a:cubicBezTo>
                  <a:pt x="32698" y="9537"/>
                  <a:pt x="52391" y="2457"/>
                  <a:pt x="71300" y="6936"/>
                </a:cubicBezTo>
                <a:cubicBezTo>
                  <a:pt x="90208" y="11414"/>
                  <a:pt x="105139" y="26694"/>
                  <a:pt x="109952" y="46492"/>
                </a:cubicBezTo>
                <a:lnTo>
                  <a:pt x="118363" y="45969"/>
                </a:lnTo>
                <a:lnTo>
                  <a:pt x="104930" y="57205"/>
                </a:lnTo>
                <a:lnTo>
                  <a:pt x="88493" y="47827"/>
                </a:lnTo>
                <a:lnTo>
                  <a:pt x="96915" y="47303"/>
                </a:lnTo>
                <a:cubicBezTo>
                  <a:pt x="92845" y="30619"/>
                  <a:pt x="81154" y="18124"/>
                  <a:pt x="66754" y="15071"/>
                </a:cubicBezTo>
                <a:cubicBezTo>
                  <a:pt x="52355" y="12018"/>
                  <a:pt x="37745" y="18937"/>
                  <a:pt x="29065" y="32919"/>
                </a:cubicBezTo>
                <a:close/>
              </a:path>
            </a:pathLst>
          </a:cu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/>
          <p:nvPr/>
        </p:nvSpPr>
        <p:spPr>
          <a:xfrm>
            <a:off x="1096963" y="934961"/>
            <a:ext cx="6178999" cy="1200329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NUOVA CENTRALE DELLA MOBILITÀ</a:t>
            </a:r>
            <a:endParaRPr b="1" sz="2400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TRE FASI </a:t>
            </a:r>
            <a:endParaRPr b="1" sz="2400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271689" y="1780188"/>
            <a:ext cx="88723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Finanziamenti: Comune di Roma, Ministeriali, PON Metro, POR Fesr…</a:t>
            </a:r>
            <a:endParaRPr/>
          </a:p>
        </p:txBody>
      </p:sp>
      <p:sp>
        <p:nvSpPr>
          <p:cNvPr id="159" name="Google Shape;159;p17"/>
          <p:cNvSpPr txBox="1"/>
          <p:nvPr/>
        </p:nvSpPr>
        <p:spPr>
          <a:xfrm>
            <a:off x="271689" y="2142512"/>
            <a:ext cx="8872309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arabicPeriod"/>
            </a:pPr>
            <a:r>
              <a:rPr lang="it-IT" sz="18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Progettazione e realizzazione della Infrastrutture ICT di base e specialistiche (nuovo Data Center: virtualizzazione e cloud, Disaster Recovery, networking, GDPR, sicurezza, servizi, DB ecc..)</a:t>
            </a:r>
            <a:endParaRPr/>
          </a:p>
          <a:p>
            <a:pPr indent="-342900" lvl="0" marL="342900" marR="0" rtl="0" algn="just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arabicPeriod"/>
            </a:pPr>
            <a:r>
              <a:rPr lang="it-IT" sz="18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Progettazione e realizzazione di nuovi sistemi ITS e revamping di sistemi obsoleti (UTT wifi bluetooth, videosorveglianza multisersor e video analisi, varchi VAM e TPL, priorità al TPL, nuove stazioni di misura, ecc. ) – Rete Portante</a:t>
            </a:r>
            <a:endParaRPr sz="18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42900" lvl="0" marL="342900" marR="0" rtl="0" algn="just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arabicPeriod"/>
            </a:pPr>
            <a:r>
              <a:rPr lang="it-IT" sz="18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Nuovo Centro     - Big Data</a:t>
            </a:r>
            <a:endParaRPr/>
          </a:p>
          <a:p>
            <a:pPr indent="0" lvl="0" marL="0" marR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				    - Intelligenza Artificiale</a:t>
            </a:r>
            <a:endParaRPr/>
          </a:p>
          <a:p>
            <a:pPr indent="0" lvl="0" marL="0" marR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				    - IOT</a:t>
            </a:r>
            <a:endParaRPr/>
          </a:p>
          <a:p>
            <a:pPr indent="0" lvl="0" marL="0" marR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				    - Smart Road – Smart City </a:t>
            </a:r>
            <a:endParaRPr sz="18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6201435" y="4675799"/>
            <a:ext cx="24715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Modelli Previsionali</a:t>
            </a:r>
            <a:endParaRPr b="1" sz="18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5153890" y="4590302"/>
            <a:ext cx="936708" cy="568036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/>
        </p:nvSpPr>
        <p:spPr>
          <a:xfrm>
            <a:off x="251519" y="1125118"/>
            <a:ext cx="842416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NUOVO DATA CENTER e DISASTER RECOVERY</a:t>
            </a:r>
            <a:endParaRPr b="1" sz="2800">
              <a:solidFill>
                <a:srgbClr val="1641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251520" y="1572166"/>
            <a:ext cx="8424168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Nel corso dell’ultimo biennio RSM ha adeguato e modernizzato il proprio data center e si è dotata di un’infrastruttura di Disaster Recovery, realizzata tramite la completa duplicazione delle componenti presenti nelle sedi di RSM, presso un datacenter residente ad oltre 200 km di distanza.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L’infrastruttura duplicata è in grado di andare in linea in pochi secondi in caso di evento che impedisca il funzionamento dei sistemi di RSM, permettendo la totale continuità di tutti i sistemi duplicati. Tra questi sistemi sono compresi: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Sistemi di monitoraggio del traffico (stazioni di misura, UTT, TVCC)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Sistemi di regolazione e controllo (Sigma, Omnia, Tmacs, ecc.)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Sistemi di Gestione dei pannelli a messaggio variabile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Sistemi di gestione degli accessi (ZTL, VAM, ecc.)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>
              <a:solidFill>
                <a:srgbClr val="1641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9"/>
          <p:cNvPicPr preferRelativeResize="0"/>
          <p:nvPr/>
        </p:nvPicPr>
        <p:blipFill rotWithShape="1">
          <a:blip r:embed="rId4">
            <a:alphaModFix/>
          </a:blip>
          <a:srcRect b="10893" l="0" r="50833" t="5193"/>
          <a:stretch/>
        </p:blipFill>
        <p:spPr>
          <a:xfrm>
            <a:off x="2167968" y="1600200"/>
            <a:ext cx="6878891" cy="369006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/>
          <p:cNvSpPr txBox="1"/>
          <p:nvPr/>
        </p:nvSpPr>
        <p:spPr>
          <a:xfrm>
            <a:off x="351693" y="871537"/>
            <a:ext cx="8507288" cy="728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800"/>
              <a:buFont typeface="Arial"/>
              <a:buNone/>
            </a:pPr>
            <a:r>
              <a:rPr b="1" lang="it-IT" sz="28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Nuove tecnologie: Sensori Wi-Fi e Bluetooth</a:t>
            </a:r>
            <a:endParaRPr b="1" sz="2800">
              <a:solidFill>
                <a:srgbClr val="1641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031" y="1522866"/>
            <a:ext cx="3305667" cy="248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0"/>
          <p:cNvSpPr txBox="1"/>
          <p:nvPr/>
        </p:nvSpPr>
        <p:spPr>
          <a:xfrm>
            <a:off x="3962400" y="2978085"/>
            <a:ext cx="4876800" cy="802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Ad oggi sono in funzione </a:t>
            </a:r>
            <a:r>
              <a:rPr b="1" lang="it-IT" sz="1600">
                <a:solidFill>
                  <a:srgbClr val="580E1F"/>
                </a:solidFill>
                <a:latin typeface="Play"/>
                <a:ea typeface="Play"/>
                <a:cs typeface="Play"/>
                <a:sym typeface="Play"/>
              </a:rPr>
              <a:t>76 telecamere </a:t>
            </a:r>
            <a:r>
              <a:rPr lang="it-IT" sz="16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comandabili in remoto (brandeggio e zoom), dislocate nei dintorni della aree basilicali in incroci ad elevata criticità.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0404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80" name="Google Shape;180;p20"/>
          <p:cNvSpPr txBox="1"/>
          <p:nvPr/>
        </p:nvSpPr>
        <p:spPr>
          <a:xfrm>
            <a:off x="3962400" y="1442297"/>
            <a:ext cx="48006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Sistema di telecamere a circuito chiuso per la tutela della sicurezza stradale: i segnali video e dati vengono trasmessi alla Centrale della Mobilità mediante una rete proprietaria a fibre ottiche, le cui dorsali principali sono installate all’interno delle gallerie della metropolitana.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/>
          </a:p>
        </p:txBody>
      </p:sp>
      <p:sp>
        <p:nvSpPr>
          <p:cNvPr id="181" name="Google Shape;181;p20"/>
          <p:cNvSpPr txBox="1"/>
          <p:nvPr/>
        </p:nvSpPr>
        <p:spPr>
          <a:xfrm>
            <a:off x="5397500" y="3966651"/>
            <a:ext cx="2222500" cy="1263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>
                <a:solidFill>
                  <a:srgbClr val="580E1F"/>
                </a:solidFill>
                <a:latin typeface="Play"/>
                <a:ea typeface="Play"/>
                <a:cs typeface="Play"/>
                <a:sym typeface="Play"/>
              </a:rPr>
              <a:t>Nuove 17 telecamere 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54091D"/>
              </a:buClr>
              <a:buSzPts val="1600"/>
              <a:buFont typeface="Noto Sans Symbols"/>
              <a:buChar char="▪"/>
            </a:pPr>
            <a:r>
              <a:rPr lang="it-IT" sz="16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Multisensor 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54091D"/>
              </a:buClr>
              <a:buSzPts val="1600"/>
              <a:buFont typeface="Noto Sans Symbols"/>
              <a:buChar char="▪"/>
            </a:pPr>
            <a:r>
              <a:rPr lang="it-IT" sz="16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Video analisi</a:t>
            </a:r>
            <a:endParaRPr sz="1600">
              <a:solidFill>
                <a:srgbClr val="404040"/>
              </a:solidFill>
              <a:latin typeface="Play"/>
              <a:ea typeface="Play"/>
              <a:cs typeface="Play"/>
              <a:sym typeface="Play"/>
            </a:endParaRPr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54091D"/>
              </a:buClr>
              <a:buSzPts val="1600"/>
              <a:buFont typeface="Noto Sans Symbols"/>
              <a:buChar char="▪"/>
            </a:pPr>
            <a:r>
              <a:rPr lang="it-IT" sz="16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 Collegamento rete LTE-A</a:t>
            </a:r>
            <a:endParaRPr sz="1600">
              <a:solidFill>
                <a:srgbClr val="40404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82" name="Google Shape;182;p20"/>
          <p:cNvSpPr txBox="1"/>
          <p:nvPr/>
        </p:nvSpPr>
        <p:spPr>
          <a:xfrm>
            <a:off x="3288353" y="681107"/>
            <a:ext cx="6440793" cy="728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800"/>
              <a:buFont typeface="Arial"/>
              <a:buNone/>
            </a:pPr>
            <a:r>
              <a:rPr b="1" lang="it-IT" sz="28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Telecamere di videosorveglianza</a:t>
            </a:r>
            <a:endParaRPr/>
          </a:p>
        </p:txBody>
      </p:sp>
      <p:sp>
        <p:nvSpPr>
          <p:cNvPr id="183" name="Google Shape;183;p20"/>
          <p:cNvSpPr/>
          <p:nvPr/>
        </p:nvSpPr>
        <p:spPr>
          <a:xfrm>
            <a:off x="3962400" y="4006339"/>
            <a:ext cx="919163" cy="919162"/>
          </a:xfrm>
          <a:prstGeom prst="ellipse">
            <a:avLst/>
          </a:prstGeom>
          <a:solidFill>
            <a:srgbClr val="580E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4074751" y="4269774"/>
            <a:ext cx="7556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2019</a:t>
            </a:r>
            <a:endParaRPr b="1" sz="20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85" name="Google Shape;185;p20"/>
          <p:cNvSpPr/>
          <p:nvPr/>
        </p:nvSpPr>
        <p:spPr>
          <a:xfrm rot="-8100000">
            <a:off x="4916488" y="4355589"/>
            <a:ext cx="219075" cy="219075"/>
          </a:xfrm>
          <a:prstGeom prst="rtTriangle">
            <a:avLst/>
          </a:prstGeom>
          <a:solidFill>
            <a:srgbClr val="580E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34345" y="3770463"/>
            <a:ext cx="1513137" cy="17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/>
        </p:nvSpPr>
        <p:spPr>
          <a:xfrm>
            <a:off x="3617407" y="1562877"/>
            <a:ext cx="5330075" cy="2207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Sistema di controllo per il presidio dell’uso corretto delle corsie riservate al TPL. Sono tecnologie omologate di tipo ottico con telecamere all’infrarosso  e riconoscimento automatico della targa del veicolo.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I sistemi sono parte integrante della Centrale della Mobilità di Roma nell’ambito delle tecnologie ITS abilitanti la funzione di governo di tutte le componenti della Mobilità Pubblica e Privata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Ad oggi è funzione il controllo su </a:t>
            </a:r>
            <a:r>
              <a:rPr b="1" lang="it-IT" sz="1600">
                <a:solidFill>
                  <a:srgbClr val="580E1F"/>
                </a:solidFill>
                <a:latin typeface="Play"/>
                <a:ea typeface="Play"/>
                <a:cs typeface="Play"/>
                <a:sym typeface="Play"/>
              </a:rPr>
              <a:t>20 corsie TPL </a:t>
            </a:r>
            <a:endParaRPr sz="1600">
              <a:solidFill>
                <a:srgbClr val="40404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92" name="Google Shape;192;p21"/>
          <p:cNvSpPr txBox="1"/>
          <p:nvPr/>
        </p:nvSpPr>
        <p:spPr>
          <a:xfrm>
            <a:off x="5403330" y="4006339"/>
            <a:ext cx="3228203" cy="1147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>
                <a:solidFill>
                  <a:srgbClr val="580E1F"/>
                </a:solidFill>
                <a:latin typeface="Play"/>
                <a:ea typeface="Play"/>
                <a:cs typeface="Play"/>
                <a:sym typeface="Play"/>
              </a:rPr>
              <a:t>Nuove 10 corsie</a:t>
            </a:r>
            <a:endParaRPr b="1" sz="1600">
              <a:solidFill>
                <a:srgbClr val="580E1F"/>
              </a:solidFill>
              <a:latin typeface="Play"/>
              <a:ea typeface="Play"/>
              <a:cs typeface="Play"/>
              <a:sym typeface="Play"/>
            </a:endParaRPr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54091D"/>
              </a:buClr>
              <a:buSzPts val="1600"/>
              <a:buFont typeface="Noto Sans Symbols"/>
              <a:buChar char="▪"/>
            </a:pPr>
            <a:r>
              <a:rPr lang="it-IT" sz="16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 apparati integrati 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54091D"/>
              </a:buClr>
              <a:buSzPts val="1600"/>
              <a:buFont typeface="Noto Sans Symbols"/>
              <a:buChar char="▪"/>
            </a:pPr>
            <a:r>
              <a:rPr lang="it-IT" sz="16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Nuova omologazione</a:t>
            </a:r>
            <a:endParaRPr sz="1600">
              <a:solidFill>
                <a:srgbClr val="404040"/>
              </a:solidFill>
              <a:latin typeface="Play"/>
              <a:ea typeface="Play"/>
              <a:cs typeface="Play"/>
              <a:sym typeface="Play"/>
            </a:endParaRPr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54091D"/>
              </a:buClr>
              <a:buSzPts val="1600"/>
              <a:buFont typeface="Noto Sans Symbols"/>
              <a:buChar char="▪"/>
            </a:pPr>
            <a:r>
              <a:rPr lang="it-IT" sz="1600">
                <a:solidFill>
                  <a:srgbClr val="404040"/>
                </a:solidFill>
                <a:latin typeface="Play"/>
                <a:ea typeface="Play"/>
                <a:cs typeface="Play"/>
                <a:sym typeface="Play"/>
              </a:rPr>
              <a:t> Collegamento rete LTE-A</a:t>
            </a:r>
            <a:endParaRPr sz="1600">
              <a:solidFill>
                <a:srgbClr val="40404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3268472" y="629765"/>
            <a:ext cx="5679299" cy="849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64194"/>
              </a:buClr>
              <a:buSzPts val="2800"/>
              <a:buFont typeface="Arial"/>
              <a:buNone/>
            </a:pPr>
            <a:r>
              <a:rPr b="1" lang="it-IT" sz="2800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Varchi elettronici per il controllo delle corsie riservate</a:t>
            </a:r>
            <a:endParaRPr/>
          </a:p>
        </p:txBody>
      </p:sp>
      <p:sp>
        <p:nvSpPr>
          <p:cNvPr id="194" name="Google Shape;194;p21"/>
          <p:cNvSpPr/>
          <p:nvPr/>
        </p:nvSpPr>
        <p:spPr>
          <a:xfrm>
            <a:off x="3766457" y="4006338"/>
            <a:ext cx="1264157" cy="1223962"/>
          </a:xfrm>
          <a:prstGeom prst="ellipse">
            <a:avLst/>
          </a:prstGeom>
          <a:solidFill>
            <a:srgbClr val="580E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1"/>
          <p:cNvSpPr txBox="1"/>
          <p:nvPr/>
        </p:nvSpPr>
        <p:spPr>
          <a:xfrm>
            <a:off x="3866939" y="4419980"/>
            <a:ext cx="11326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2019/20</a:t>
            </a:r>
            <a:endParaRPr b="1" sz="20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96" name="Google Shape;196;p21"/>
          <p:cNvSpPr/>
          <p:nvPr/>
        </p:nvSpPr>
        <p:spPr>
          <a:xfrm rot="-8100000">
            <a:off x="4996527" y="4465352"/>
            <a:ext cx="219075" cy="219075"/>
          </a:xfrm>
          <a:prstGeom prst="rtTriangle">
            <a:avLst/>
          </a:prstGeom>
          <a:solidFill>
            <a:srgbClr val="580E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21"/>
          <p:cNvPicPr preferRelativeResize="0"/>
          <p:nvPr/>
        </p:nvPicPr>
        <p:blipFill rotWithShape="1">
          <a:blip r:embed="rId4">
            <a:alphaModFix/>
          </a:blip>
          <a:srcRect b="21460" l="0" r="0" t="0"/>
          <a:stretch/>
        </p:blipFill>
        <p:spPr>
          <a:xfrm>
            <a:off x="165282" y="1045028"/>
            <a:ext cx="1537273" cy="3453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8336" y="1045029"/>
            <a:ext cx="1120136" cy="3453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